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303" r:id="rId11"/>
    <p:sldId id="304" r:id="rId12"/>
    <p:sldId id="302" r:id="rId13"/>
    <p:sldId id="305" r:id="rId14"/>
    <p:sldId id="306" r:id="rId15"/>
    <p:sldId id="307" r:id="rId16"/>
    <p:sldId id="275" r:id="rId17"/>
    <p:sldId id="278" r:id="rId18"/>
    <p:sldId id="276" r:id="rId19"/>
    <p:sldId id="277" r:id="rId20"/>
    <p:sldId id="284" r:id="rId21"/>
    <p:sldId id="283" r:id="rId22"/>
    <p:sldId id="282" r:id="rId23"/>
    <p:sldId id="281" r:id="rId24"/>
    <p:sldId id="280" r:id="rId25"/>
    <p:sldId id="285" r:id="rId26"/>
    <p:sldId id="290" r:id="rId27"/>
    <p:sldId id="289" r:id="rId28"/>
    <p:sldId id="292" r:id="rId29"/>
    <p:sldId id="308" r:id="rId30"/>
    <p:sldId id="286" r:id="rId31"/>
    <p:sldId id="294" r:id="rId32"/>
    <p:sldId id="295" r:id="rId33"/>
    <p:sldId id="311" r:id="rId34"/>
    <p:sldId id="301" r:id="rId35"/>
    <p:sldId id="299" r:id="rId36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1.Итоги успеваемости за 2022-2023 г.</a:t>
            </a:r>
            <a:endParaRPr lang="ru-RU" sz="2800" dirty="0"/>
          </a:p>
        </c:rich>
      </c:tx>
      <c:layout>
        <c:manualLayout>
          <c:xMode val="edge"/>
          <c:yMode val="edge"/>
          <c:x val="0.12424167079726184"/>
          <c:y val="3.46062709686977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Лист1!$C$3:$C$6</c:f>
              <c:strCache>
                <c:ptCount val="4"/>
                <c:pt idx="0">
                  <c:v>Успевают на "5"</c:v>
                </c:pt>
                <c:pt idx="1">
                  <c:v>Успевают на "5" и "4"</c:v>
                </c:pt>
                <c:pt idx="2">
                  <c:v>Успевают на "3", "4", "5"</c:v>
                </c:pt>
                <c:pt idx="3">
                  <c:v>Неуспевающие</c:v>
                </c:pt>
              </c:strCache>
            </c:strRef>
          </c:cat>
          <c:val>
            <c:numRef>
              <c:f>Лист1!$D$3:$D$6</c:f>
              <c:numCache>
                <c:formatCode>0%</c:formatCode>
                <c:ptCount val="4"/>
                <c:pt idx="0">
                  <c:v>7.4999999999999997E-2</c:v>
                </c:pt>
                <c:pt idx="1">
                  <c:v>0.28999999999999998</c:v>
                </c:pt>
                <c:pt idx="2">
                  <c:v>0.63</c:v>
                </c:pt>
                <c:pt idx="3">
                  <c:v>5.0000000000000001E-3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30112"/>
        <c:axId val="35931648"/>
        <c:axId val="0"/>
      </c:bar3DChart>
      <c:catAx>
        <c:axId val="3593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5931648"/>
        <c:crosses val="autoZero"/>
        <c:auto val="1"/>
        <c:lblAlgn val="ctr"/>
        <c:lblOffset val="100"/>
        <c:noMultiLvlLbl val="0"/>
      </c:catAx>
      <c:valAx>
        <c:axId val="35931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930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Итоги </a:t>
            </a:r>
            <a:r>
              <a:rPr lang="ru-RU" sz="3200" dirty="0"/>
              <a:t>успеваемости за три года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2019-2020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Лист1!$D$6:$D$9</c:f>
              <c:strCache>
                <c:ptCount val="4"/>
                <c:pt idx="0">
                  <c:v>Успевают на "5"</c:v>
                </c:pt>
                <c:pt idx="1">
                  <c:v>Успевают на "5" и "4"</c:v>
                </c:pt>
                <c:pt idx="2">
                  <c:v>Успевают на "5", "4", "3"</c:v>
                </c:pt>
                <c:pt idx="3">
                  <c:v>Неуспевающие</c:v>
                </c:pt>
              </c:strCache>
            </c:strRef>
          </c:cat>
          <c:val>
            <c:numRef>
              <c:f>Лист1!$E$6:$E$9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0.32</c:v>
                </c:pt>
                <c:pt idx="2">
                  <c:v>0.59</c:v>
                </c:pt>
                <c:pt idx="3">
                  <c:v>0.01</c:v>
                </c:pt>
              </c:numCache>
            </c:numRef>
          </c:val>
        </c:ser>
        <c:ser>
          <c:idx val="1"/>
          <c:order val="1"/>
          <c:tx>
            <c:v>2020-2021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Лист1!$D$6:$D$9</c:f>
              <c:strCache>
                <c:ptCount val="4"/>
                <c:pt idx="0">
                  <c:v>Успевают на "5"</c:v>
                </c:pt>
                <c:pt idx="1">
                  <c:v>Успевают на "5" и "4"</c:v>
                </c:pt>
                <c:pt idx="2">
                  <c:v>Успевают на "5", "4", "3"</c:v>
                </c:pt>
                <c:pt idx="3">
                  <c:v>Неуспевающие</c:v>
                </c:pt>
              </c:strCache>
            </c:strRef>
          </c:cat>
          <c:val>
            <c:numRef>
              <c:f>Лист1!$F$6:$F$9</c:f>
              <c:numCache>
                <c:formatCode>0%</c:formatCode>
                <c:ptCount val="4"/>
                <c:pt idx="0">
                  <c:v>0.09</c:v>
                </c:pt>
                <c:pt idx="1">
                  <c:v>0.34</c:v>
                </c:pt>
                <c:pt idx="2">
                  <c:v>0.56999999999999995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v>2021-2022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Лист1!$D$6:$D$9</c:f>
              <c:strCache>
                <c:ptCount val="4"/>
                <c:pt idx="0">
                  <c:v>Успевают на "5"</c:v>
                </c:pt>
                <c:pt idx="1">
                  <c:v>Успевают на "5" и "4"</c:v>
                </c:pt>
                <c:pt idx="2">
                  <c:v>Успевают на "5", "4", "3"</c:v>
                </c:pt>
                <c:pt idx="3">
                  <c:v>Неуспевающие</c:v>
                </c:pt>
              </c:strCache>
            </c:strRef>
          </c:cat>
          <c:val>
            <c:numRef>
              <c:f>Лист1!$G$6:$G$9</c:f>
              <c:numCache>
                <c:formatCode>0%</c:formatCode>
                <c:ptCount val="4"/>
                <c:pt idx="0">
                  <c:v>0.08</c:v>
                </c:pt>
                <c:pt idx="1">
                  <c:v>0.28999999999999998</c:v>
                </c:pt>
                <c:pt idx="2">
                  <c:v>0.63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75936"/>
        <c:axId val="35977472"/>
        <c:axId val="0"/>
      </c:bar3DChart>
      <c:catAx>
        <c:axId val="3597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5977472"/>
        <c:crosses val="autoZero"/>
        <c:auto val="1"/>
        <c:lblAlgn val="ctr"/>
        <c:lblOffset val="100"/>
        <c:noMultiLvlLbl val="0"/>
      </c:catAx>
      <c:valAx>
        <c:axId val="35977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97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261458256632266"/>
          <c:y val="0.96247916898122432"/>
          <c:w val="1.2131418807487991E-2"/>
          <c:h val="3.75208310187756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54006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504056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4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7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6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C1D4-662E-44DC-BD92-C6122DC5F799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A296-4F17-47EE-874E-839D85F7AA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50779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4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5400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Анализ работы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ГБОУ СОШ с. Марьевка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4896544" cy="86409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2022 - 2023 учебный год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результатов ОГЭ по русскому языку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762609"/>
              </p:ext>
            </p:extLst>
          </p:nvPr>
        </p:nvGraphicFramePr>
        <p:xfrm>
          <a:off x="539552" y="1700808"/>
          <a:ext cx="7776863" cy="48794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73283"/>
                <a:gridCol w="1450895"/>
                <a:gridCol w="1450895"/>
                <a:gridCol w="1450895"/>
                <a:gridCol w="1450895"/>
              </a:tblGrid>
              <a:tr h="3478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Получили отметку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2022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2023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чел.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«2»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(выпускники преодолели границу «3» с минимальным запасом в 1-2 балла)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«3»)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24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«4»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60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34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«5»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12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150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«5»)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24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2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результатов ОГЭ по математике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572506"/>
              </p:ext>
            </p:extLst>
          </p:nvPr>
        </p:nvGraphicFramePr>
        <p:xfrm>
          <a:off x="467545" y="1834070"/>
          <a:ext cx="8208910" cy="44695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82910"/>
                <a:gridCol w="1531500"/>
                <a:gridCol w="1531500"/>
                <a:gridCol w="1531500"/>
                <a:gridCol w="1531500"/>
              </a:tblGrid>
              <a:tr h="2146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Получили отметку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2022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2023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«3»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«3»)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70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41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«4»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41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«5»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29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«5»)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результатов ОГЭ по обществознанию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78549"/>
              </p:ext>
            </p:extLst>
          </p:nvPr>
        </p:nvGraphicFramePr>
        <p:xfrm>
          <a:off x="467544" y="1834070"/>
          <a:ext cx="8136903" cy="44674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64639"/>
                <a:gridCol w="1518066"/>
                <a:gridCol w="1518066"/>
                <a:gridCol w="1518066"/>
                <a:gridCol w="1518066"/>
              </a:tblGrid>
              <a:tr h="2536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Получили отметку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2022 г.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</a:rPr>
                        <a:t>2023 г.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61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«2»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911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(выпускники преодолели границу «3» с минимальным запасом в 1-2 балла)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40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8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«3»)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56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3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«4»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40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22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911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«5»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8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«5»)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2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результатов ОГЭ по географии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45431"/>
              </p:ext>
            </p:extLst>
          </p:nvPr>
        </p:nvGraphicFramePr>
        <p:xfrm>
          <a:off x="467544" y="1700808"/>
          <a:ext cx="8352928" cy="43204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19452"/>
                <a:gridCol w="1558369"/>
                <a:gridCol w="1558369"/>
                <a:gridCol w="1558369"/>
                <a:gridCol w="1558369"/>
              </a:tblGrid>
              <a:tr h="261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Получили отметку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2022 г.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2023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чел.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7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940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«3»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705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«3»)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56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6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«4»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22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44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940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«5»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705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«5»)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34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3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результатов ОГЭ по биологии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269278"/>
              </p:ext>
            </p:extLst>
          </p:nvPr>
        </p:nvGraphicFramePr>
        <p:xfrm>
          <a:off x="395538" y="1834070"/>
          <a:ext cx="8280917" cy="38271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1181"/>
                <a:gridCol w="1544934"/>
                <a:gridCol w="1544934"/>
                <a:gridCol w="1544934"/>
                <a:gridCol w="1544934"/>
              </a:tblGrid>
              <a:tr h="2318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Получили отметку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2022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2023 г.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чел.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«2»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833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«3»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«3»)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80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50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3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«4»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50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833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«5» с минимальным запасом в 1-2 балла)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«5»)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Результаты ОГЭ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25965"/>
              </p:ext>
            </p:extLst>
          </p:nvPr>
        </p:nvGraphicFramePr>
        <p:xfrm>
          <a:off x="467543" y="1579505"/>
          <a:ext cx="8136904" cy="51364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95157"/>
                <a:gridCol w="780098"/>
                <a:gridCol w="776454"/>
                <a:gridCol w="776454"/>
                <a:gridCol w="830355"/>
                <a:gridCol w="830355"/>
                <a:gridCol w="831812"/>
                <a:gridCol w="831812"/>
                <a:gridCol w="688321"/>
                <a:gridCol w="196086"/>
              </a:tblGrid>
              <a:tr h="3470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Получили отметку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Информатика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язык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</a:tr>
              <a:tr h="256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чел.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чел.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чел.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82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«2»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21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(выпускники преодолели границу «3» с минимальным запасом в 1-2 балла)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9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«3»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«3»)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77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«4»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21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(выпускники преодолели границу «5» с минимальным запасом в 1-2 балла)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69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«5»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(без учета предыдущей категории «5»)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88" marR="56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7038" y="1579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среднего балла ОГЭ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88031"/>
              </p:ext>
            </p:extLst>
          </p:nvPr>
        </p:nvGraphicFramePr>
        <p:xfrm>
          <a:off x="467544" y="2204864"/>
          <a:ext cx="8136905" cy="331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405"/>
                <a:gridCol w="1839075"/>
                <a:gridCol w="1872208"/>
                <a:gridCol w="1944217"/>
              </a:tblGrid>
              <a:tr h="5520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-</a:t>
                      </a:r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Динамика</a:t>
                      </a:r>
                      <a:endParaRPr lang="ru-RU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r>
                        <a:rPr lang="ru-RU" baseline="0" dirty="0" smtClean="0"/>
                        <a:t> 1</a:t>
                      </a:r>
                      <a:r>
                        <a:rPr lang="ru-RU" dirty="0" smtClean="0"/>
                        <a:t>,2</a:t>
                      </a:r>
                      <a:endParaRPr lang="ru-RU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5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Соотношение годовых и экзаменационных отметок</a:t>
            </a:r>
            <a:br>
              <a:rPr lang="ru-RU" sz="2800" b="1" dirty="0" smtClean="0"/>
            </a:br>
            <a:r>
              <a:rPr lang="ru-RU" sz="2800" b="1" dirty="0" smtClean="0"/>
              <a:t> по  предметам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90474"/>
              </p:ext>
            </p:extLst>
          </p:nvPr>
        </p:nvGraphicFramePr>
        <p:xfrm>
          <a:off x="9036496" y="5733256"/>
          <a:ext cx="8280915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88"/>
                <a:gridCol w="792088"/>
                <a:gridCol w="792088"/>
                <a:gridCol w="792088"/>
                <a:gridCol w="792088"/>
                <a:gridCol w="792088"/>
                <a:gridCol w="792088"/>
                <a:gridCol w="831216"/>
                <a:gridCol w="968983"/>
              </a:tblGrid>
              <a:tr h="464167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/>
                </a:tc>
                <a:tc gridSpan="8"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</a:tr>
              <a:tr h="509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</a:tr>
              <a:tr h="509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</a:tr>
              <a:tr h="509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</a:tr>
              <a:tr h="509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</a:tr>
              <a:tr h="509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3025" marR="73025" marT="0" marB="0"/>
                </a:tc>
              </a:tr>
              <a:tr h="509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3025" marR="73025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56263"/>
              </p:ext>
            </p:extLst>
          </p:nvPr>
        </p:nvGraphicFramePr>
        <p:xfrm>
          <a:off x="539553" y="1412774"/>
          <a:ext cx="8208910" cy="482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7"/>
                <a:gridCol w="2232248"/>
                <a:gridCol w="1728192"/>
                <a:gridCol w="1867088"/>
                <a:gridCol w="1589295"/>
              </a:tblGrid>
              <a:tr h="292395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-375920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Учебный предмет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обучающихся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на уровне годовой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выше годовой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ниже годовой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1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Русский язык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88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2. 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Математика 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3.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Физика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4.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Информатика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5. 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Биология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6.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История 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7.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География 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78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22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8.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Обществознание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78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22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5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9.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Английский язык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Управленческие решения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   Несоответствие годовых и экзаменационных оценок напрямую зависит от профессиональной компетенции учителя, поэтому</a:t>
            </a:r>
          </a:p>
          <a:p>
            <a:pPr marL="0" indent="0">
              <a:buNone/>
            </a:pPr>
            <a:r>
              <a:rPr lang="ru-RU" sz="2800" dirty="0" smtClean="0"/>
              <a:t>1. необходимо усилить </a:t>
            </a:r>
            <a:r>
              <a:rPr lang="ru-RU" sz="2800" dirty="0" err="1" smtClean="0"/>
              <a:t>внутришкольный</a:t>
            </a:r>
            <a:r>
              <a:rPr lang="ru-RU" sz="2800" dirty="0"/>
              <a:t> контроль за выполнением единых требований к оцениванию </a:t>
            </a:r>
            <a:r>
              <a:rPr lang="ru-RU" sz="2800" dirty="0" smtClean="0"/>
              <a:t>ответов обучающихся;</a:t>
            </a:r>
          </a:p>
          <a:p>
            <a:pPr marL="0" indent="0">
              <a:buNone/>
            </a:pPr>
            <a:r>
              <a:rPr lang="ru-RU" sz="2800" dirty="0"/>
              <a:t>2. </a:t>
            </a:r>
            <a:r>
              <a:rPr lang="ru-RU" sz="2800" dirty="0" smtClean="0"/>
              <a:t>на заседаниях </a:t>
            </a:r>
            <a:r>
              <a:rPr lang="ru-RU" sz="2800" dirty="0"/>
              <a:t>МО заслушать учителей-предметников, выявить причины успешной и неуспешной сдачи выпускниками </a:t>
            </a:r>
            <a:r>
              <a:rPr lang="ru-RU" sz="2800" dirty="0" smtClean="0"/>
              <a:t>экзаменов;</a:t>
            </a:r>
          </a:p>
          <a:p>
            <a:pPr marL="0" indent="0">
              <a:buNone/>
            </a:pPr>
            <a:r>
              <a:rPr lang="ru-RU" sz="2800" dirty="0"/>
              <a:t>3. </a:t>
            </a:r>
            <a:r>
              <a:rPr lang="ru-RU" sz="2800" dirty="0" smtClean="0"/>
              <a:t>спланировать </a:t>
            </a:r>
            <a:r>
              <a:rPr lang="ru-RU" sz="2800" dirty="0"/>
              <a:t>мероприятия по повышению качества образования, оказанию методической помощи </a:t>
            </a:r>
            <a:r>
              <a:rPr lang="ru-RU" sz="2800" dirty="0" smtClean="0"/>
              <a:t>учителям.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2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Результаты </a:t>
            </a:r>
            <a:r>
              <a:rPr lang="ru-RU" sz="2800" b="1" dirty="0" smtClean="0"/>
              <a:t>ГИА-2023 (ЕГЭ</a:t>
            </a:r>
            <a:r>
              <a:rPr lang="ru-RU" sz="28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Старшая школа – это сочетание общекультурного ядра общего образования с избранными профилями обучения. Общее образование в старшей школе, формируя ключевые компетенции, должно формировать главную из них – готовность к мобилизации внешних и внутренних ресурсов для решения жизненной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1795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Национальный </a:t>
            </a:r>
            <a:r>
              <a:rPr lang="ru-RU" dirty="0"/>
              <a:t>проект «Образование</a:t>
            </a:r>
            <a:r>
              <a:rPr lang="ru-RU" dirty="0" smtClean="0"/>
              <a:t>», </a:t>
            </a:r>
          </a:p>
          <a:p>
            <a:pPr marL="0" indent="0">
              <a:buNone/>
            </a:pPr>
            <a:r>
              <a:rPr lang="ru-RU" dirty="0" smtClean="0"/>
              <a:t>в который ГБОУ СОШ с. Марьевка включилась 1 сентября 2019 года, </a:t>
            </a:r>
            <a:r>
              <a:rPr lang="ru-RU" dirty="0"/>
              <a:t>направлен на достижение национальной цели Российской Федерации, определенной Президентом России Владимиром Путиным, — </a:t>
            </a:r>
            <a:r>
              <a:rPr lang="ru-RU" b="1" dirty="0"/>
              <a:t>обеспечение возможности самореализации и развития талантов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0026"/>
            <a:ext cx="1944216" cy="135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ru-RU" dirty="0" smtClean="0"/>
              <a:t>В 2022-2023 учебном году </a:t>
            </a:r>
            <a:r>
              <a:rPr lang="ru-RU" dirty="0"/>
              <a:t>в 11-м классе обучалось 6</a:t>
            </a:r>
            <a:r>
              <a:rPr lang="ru-RU" dirty="0" smtClean="0"/>
              <a:t> </a:t>
            </a:r>
            <a:r>
              <a:rPr lang="ru-RU" dirty="0"/>
              <a:t>учеников. Все учащиеся </a:t>
            </a:r>
            <a:r>
              <a:rPr lang="ru-RU" dirty="0" smtClean="0"/>
              <a:t>11 класса </a:t>
            </a:r>
            <a:r>
              <a:rPr lang="ru-RU" dirty="0"/>
              <a:t>были допущены к итоговой аттестации по результатам итогового сочинения и итоговым оценкам по предметам</a:t>
            </a:r>
            <a:r>
              <a:rPr lang="ru-RU" dirty="0" smtClean="0"/>
              <a:t>. На </a:t>
            </a:r>
            <a:r>
              <a:rPr lang="ru-RU" dirty="0"/>
              <a:t>основании приказа по школе все выпускники 11 класса получили аттестаты об окончании средней школы</a:t>
            </a:r>
          </a:p>
        </p:txBody>
      </p:sp>
    </p:spTree>
    <p:extLst>
      <p:ext uri="{BB962C8B-B14F-4D97-AF65-F5344CB8AC3E}">
        <p14:creationId xmlns:p14="http://schemas.microsoft.com/office/powerpoint/2010/main" val="12744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Суммарный балл по трём предметам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56888"/>
              </p:ext>
            </p:extLst>
          </p:nvPr>
        </p:nvGraphicFramePr>
        <p:xfrm>
          <a:off x="539552" y="2636912"/>
          <a:ext cx="792088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2021-2022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</a:t>
                      </a:r>
                      <a:r>
                        <a:rPr lang="ru-RU" sz="3200" baseline="0" dirty="0" smtClean="0"/>
                        <a:t> 83 до 145 баллов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2022- 2023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 110 до 182 баллов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x-none" sz="2800" b="1"/>
              <a:t>Динамика результатов ЕГЭ по предмету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x-none" sz="2800" b="1" smtClean="0"/>
              <a:t>за </a:t>
            </a:r>
            <a:r>
              <a:rPr lang="x-none" sz="2800" b="1"/>
              <a:t>последние 3 года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101414"/>
              </p:ext>
            </p:extLst>
          </p:nvPr>
        </p:nvGraphicFramePr>
        <p:xfrm>
          <a:off x="395536" y="1412776"/>
          <a:ext cx="7848871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04"/>
                <a:gridCol w="1454940"/>
                <a:gridCol w="1454940"/>
                <a:gridCol w="1346156"/>
                <a:gridCol w="1583631"/>
              </a:tblGrid>
              <a:tr h="437420"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2021 г.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</a:rPr>
                        <a:t>2022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г.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  <a:ea typeface="MS Mincho"/>
                        </a:rPr>
                        <a:t>2023 </a:t>
                      </a:r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г.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+mn-lt"/>
                        </a:rPr>
                        <a:t>Динамика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86285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Средний тестовый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MS Mincho"/>
                        </a:rPr>
                        <a:t>балл по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русскому языку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ea typeface="MS Mincho"/>
                        </a:rPr>
                        <a:t>64,1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+mn-lt"/>
                        </a:rPr>
                        <a:t>49,3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60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</a:rPr>
                        <a:t> 10,7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862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Средний тестовый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MS Mincho"/>
                        </a:rPr>
                        <a:t>балл по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математике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MS Mincho"/>
                        </a:rPr>
                        <a:t>48,6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</a:rPr>
                        <a:t>33,5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36,5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+</a:t>
                      </a:r>
                      <a:r>
                        <a:rPr lang="ru-RU" sz="1600" b="1" baseline="0" dirty="0" smtClean="0">
                          <a:latin typeface="+mn-lt"/>
                        </a:rPr>
                        <a:t> 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862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Средний тестовый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MS Mincho"/>
                        </a:rPr>
                        <a:t>балл по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обществознанию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MS Mincho"/>
                        </a:rPr>
                        <a:t>55,7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</a:rPr>
                        <a:t>51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67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+</a:t>
                      </a:r>
                      <a:r>
                        <a:rPr lang="ru-RU" sz="1600" b="1" baseline="0" dirty="0" smtClean="0">
                          <a:latin typeface="+mn-lt"/>
                        </a:rPr>
                        <a:t> 16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575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Средний тестовый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MS Mincho"/>
                        </a:rPr>
                        <a:t>балл по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химии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0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</a:rPr>
                        <a:t>53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-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575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MS Mincho"/>
                        </a:rPr>
                        <a:t>Средний тестовый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MS Mincho"/>
                        </a:rPr>
                        <a:t>балл по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физике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MS Mincho"/>
                        </a:rPr>
                        <a:t>-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</a:rPr>
                        <a:t>41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MS Mincho"/>
                        </a:rPr>
                        <a:t>36</a:t>
                      </a:r>
                      <a:endParaRPr lang="ru-R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- 5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0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Управленческие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Зам. директора по УВР на заседаниях МО совместно с учителями проанализировать итоги года, результаты промежуточной и итоговой аттестации для постановки задач на новый учебный год с целью повышения качества знаний </a:t>
            </a:r>
            <a:r>
              <a:rPr lang="ru-RU" dirty="0" smtClean="0"/>
              <a:t>обучающихся.</a:t>
            </a:r>
          </a:p>
          <a:p>
            <a:r>
              <a:rPr lang="ru-RU" dirty="0" smtClean="0"/>
              <a:t> </a:t>
            </a:r>
            <a:r>
              <a:rPr lang="ru-RU" dirty="0"/>
              <a:t>2. Зам. директора по УВР усилить контроль за качеством проведения диагностических и контрольных срезов знаний </a:t>
            </a:r>
            <a:r>
              <a:rPr lang="ru-RU" dirty="0" smtClean="0"/>
              <a:t> не только в 10 и 11 классах, но и   в 1-4 и 5-9 классах; в ходе </a:t>
            </a:r>
            <a:r>
              <a:rPr lang="ru-RU" dirty="0"/>
              <a:t>проверок классных журналов и посещения уроков обратить особое внимание на объективность выставления текущих и четвертных оценок, годовых и итоговых в 9-11 </a:t>
            </a:r>
            <a:r>
              <a:rPr lang="ru-RU" dirty="0" smtClean="0"/>
              <a:t>классах (особенно), недопустимость </a:t>
            </a:r>
            <a:r>
              <a:rPr lang="ru-RU" dirty="0"/>
              <a:t>исправления оценок, </a:t>
            </a:r>
            <a:r>
              <a:rPr lang="ru-RU" dirty="0" err="1"/>
              <a:t>накопляемость</a:t>
            </a:r>
            <a:r>
              <a:rPr lang="ru-RU" dirty="0"/>
              <a:t> оценок по предметам, своевременное заполнение электронных журналов.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Совершенствовать систему внеурочной деятельности по предметам.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Усилить подготовку </a:t>
            </a:r>
            <a:r>
              <a:rPr lang="ru-RU" dirty="0" smtClean="0"/>
              <a:t>обучающихся </a:t>
            </a:r>
            <a:r>
              <a:rPr lang="ru-RU" dirty="0"/>
              <a:t>к итоговой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42934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Итоги </a:t>
            </a:r>
            <a:r>
              <a:rPr lang="ru-RU" b="1" dirty="0"/>
              <a:t>работы с </a:t>
            </a:r>
            <a:r>
              <a:rPr lang="ru-RU" b="1" dirty="0" smtClean="0"/>
              <a:t>обучающимися</a:t>
            </a:r>
            <a:r>
              <a:rPr lang="ru-RU" b="1" dirty="0"/>
              <a:t>, мотивированными на учебу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Итоги </a:t>
            </a:r>
            <a:r>
              <a:rPr lang="ru-RU" b="1" dirty="0"/>
              <a:t>Всероссийской предметной олимпиады школьников </a:t>
            </a:r>
            <a:endParaRPr lang="ru-RU" altLang="ru-RU" sz="4000" b="1" cap="all" dirty="0" smtClean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cap="all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</a:t>
            </a:r>
            <a:r>
              <a:rPr lang="ru-RU" dirty="0">
                <a:solidFill>
                  <a:schemeClr val="bg1"/>
                </a:solidFill>
              </a:rPr>
              <a:t>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002" y="3068960"/>
            <a:ext cx="8064896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 </a:t>
            </a:r>
            <a:r>
              <a:rPr lang="ru-RU" sz="3600" b="1" dirty="0" smtClean="0">
                <a:solidFill>
                  <a:srgbClr val="FFC000"/>
                </a:solidFill>
              </a:rPr>
              <a:t>2022-2023</a:t>
            </a:r>
            <a:r>
              <a:rPr lang="ru-RU" sz="3600" dirty="0" smtClean="0">
                <a:solidFill>
                  <a:schemeClr val="bg1"/>
                </a:solidFill>
              </a:rPr>
              <a:t> учебном году в ШЭ </a:t>
            </a:r>
            <a:r>
              <a:rPr lang="ru-RU" sz="3600" dirty="0" err="1" smtClean="0">
                <a:solidFill>
                  <a:schemeClr val="bg1"/>
                </a:solidFill>
              </a:rPr>
              <a:t>ВсОШ</a:t>
            </a:r>
            <a:r>
              <a:rPr lang="ru-RU" sz="3600" dirty="0" smtClean="0">
                <a:solidFill>
                  <a:schemeClr val="bg1"/>
                </a:solidFill>
              </a:rPr>
              <a:t>  приняли участие </a:t>
            </a:r>
            <a:r>
              <a:rPr lang="ru-RU" sz="3600" dirty="0" smtClean="0">
                <a:solidFill>
                  <a:srgbClr val="FFC000"/>
                </a:solidFill>
              </a:rPr>
              <a:t>130обучающихся</a:t>
            </a:r>
            <a:r>
              <a:rPr lang="ru-RU" sz="3600" dirty="0" smtClean="0">
                <a:solidFill>
                  <a:schemeClr val="bg1"/>
                </a:solidFill>
              </a:rPr>
              <a:t>, что составило </a:t>
            </a:r>
            <a:r>
              <a:rPr lang="ru-RU" sz="3600" dirty="0" smtClean="0">
                <a:solidFill>
                  <a:srgbClr val="FFC000"/>
                </a:solidFill>
              </a:rPr>
              <a:t>96% </a:t>
            </a:r>
            <a:r>
              <a:rPr lang="ru-RU" sz="3600" dirty="0" smtClean="0">
                <a:solidFill>
                  <a:schemeClr val="bg1"/>
                </a:solidFill>
              </a:rPr>
              <a:t>от общего числа  школьников  </a:t>
            </a:r>
            <a:r>
              <a:rPr lang="ru-RU" sz="3600" dirty="0" smtClean="0">
                <a:solidFill>
                  <a:srgbClr val="FFC000"/>
                </a:solidFill>
              </a:rPr>
              <a:t>4-11 классов (135 чел.)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04664"/>
            <a:ext cx="7488832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Обучающиеся </a:t>
            </a:r>
            <a:r>
              <a:rPr lang="ru-RU" sz="3600" b="1" dirty="0" smtClean="0">
                <a:solidFill>
                  <a:srgbClr val="FFC000"/>
                </a:solidFill>
              </a:rPr>
              <a:t>4-11 классов </a:t>
            </a:r>
            <a:r>
              <a:rPr lang="ru-RU" sz="3600" dirty="0" smtClean="0">
                <a:solidFill>
                  <a:schemeClr val="bg1"/>
                </a:solidFill>
              </a:rPr>
              <a:t>приняли участие </a:t>
            </a:r>
            <a:r>
              <a:rPr lang="ru-RU" sz="3600" b="1" dirty="0" smtClean="0">
                <a:solidFill>
                  <a:srgbClr val="FFC000"/>
                </a:solidFill>
              </a:rPr>
              <a:t>в 17 предметных олимпиадах</a:t>
            </a:r>
            <a:r>
              <a:rPr lang="ru-RU" sz="3600" dirty="0" smtClean="0">
                <a:solidFill>
                  <a:schemeClr val="bg1"/>
                </a:solidFill>
              </a:rPr>
              <a:t>, что составило </a:t>
            </a:r>
            <a:r>
              <a:rPr lang="ru-RU" sz="3600" b="1" dirty="0" smtClean="0">
                <a:solidFill>
                  <a:srgbClr val="FFC000"/>
                </a:solidFill>
              </a:rPr>
              <a:t>89% </a:t>
            </a:r>
            <a:r>
              <a:rPr lang="ru-RU" sz="3600" b="1" dirty="0" smtClean="0">
                <a:solidFill>
                  <a:schemeClr val="bg1"/>
                </a:solidFill>
              </a:rPr>
              <a:t>от общего числа олимпиад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25673"/>
            <a:ext cx="8669713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Результаты ШЭ </a:t>
            </a:r>
            <a:r>
              <a:rPr lang="ru-RU" sz="3600" b="1" dirty="0" err="1" smtClean="0">
                <a:solidFill>
                  <a:schemeClr val="bg1"/>
                </a:solidFill>
              </a:rPr>
              <a:t>ВсОШ</a:t>
            </a:r>
            <a:r>
              <a:rPr lang="ru-RU" sz="3600" b="1" dirty="0" smtClean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59 призёров и победителей</a:t>
            </a:r>
            <a:r>
              <a:rPr lang="ru-RU" sz="3600" b="1" dirty="0" smtClean="0">
                <a:solidFill>
                  <a:schemeClr val="bg1"/>
                </a:solidFill>
              </a:rPr>
              <a:t>, что составило </a:t>
            </a:r>
            <a:r>
              <a:rPr lang="ru-RU" sz="3600" b="1" dirty="0" smtClean="0">
                <a:solidFill>
                  <a:srgbClr val="FFC000"/>
                </a:solidFill>
              </a:rPr>
              <a:t>45%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882164"/>
            <a:ext cx="72008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11560" y="1988840"/>
            <a:ext cx="8064896" cy="1766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ОЭ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Андросова Александра - участие</a:t>
            </a:r>
          </a:p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Пересёлков</a:t>
            </a:r>
            <a:r>
              <a:rPr lang="ru-RU" b="1" dirty="0" smtClean="0">
                <a:solidFill>
                  <a:srgbClr val="FFC000"/>
                </a:solidFill>
              </a:rPr>
              <a:t> Иван - участие</a:t>
            </a:r>
          </a:p>
        </p:txBody>
      </p:sp>
    </p:spTree>
    <p:extLst>
      <p:ext uri="{BB962C8B-B14F-4D97-AF65-F5344CB8AC3E}">
        <p14:creationId xmlns:p14="http://schemas.microsoft.com/office/powerpoint/2010/main" val="39145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38437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18 </a:t>
            </a:r>
            <a:r>
              <a:rPr lang="ru-RU" dirty="0" smtClean="0">
                <a:solidFill>
                  <a:schemeClr val="bg1"/>
                </a:solidFill>
              </a:rPr>
              <a:t>обучающихся 8-11 классов приняли участие в 10 дистанционных мероприятиях центра в рамках конкурсного отбора.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2656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Вега- </a:t>
            </a:r>
            <a:r>
              <a:rPr lang="ru-RU" sz="3200" b="1" dirty="0"/>
              <a:t>самарский региональный центр для одарённых </a:t>
            </a:r>
            <a:r>
              <a:rPr lang="ru-RU" sz="3200" b="1" dirty="0" smtClean="0"/>
              <a:t>детей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58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sz="3100" b="1" dirty="0" smtClean="0"/>
              <a:t>II </a:t>
            </a:r>
            <a:r>
              <a:rPr lang="ru-RU" sz="3100" b="1" dirty="0" smtClean="0"/>
              <a:t>областная эстафета гидов –переводчиков </a:t>
            </a:r>
            <a:r>
              <a:rPr lang="en-US" sz="3100" b="1" dirty="0" smtClean="0"/>
              <a:t>Pro-</a:t>
            </a:r>
            <a:r>
              <a:rPr lang="ru-RU" sz="3100" b="1" dirty="0" smtClean="0"/>
              <a:t>перевод </a:t>
            </a:r>
            <a:br>
              <a:rPr lang="ru-RU" sz="3100" b="1" dirty="0" smtClean="0"/>
            </a:br>
            <a:r>
              <a:rPr lang="ru-RU" sz="3100" b="1" i="1" dirty="0" smtClean="0"/>
              <a:t>«О России по-английски»</a:t>
            </a:r>
            <a:endParaRPr lang="ru-RU" sz="31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459401"/>
              </p:ext>
            </p:extLst>
          </p:nvPr>
        </p:nvGraphicFramePr>
        <p:xfrm>
          <a:off x="539552" y="1772816"/>
          <a:ext cx="8147049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767070"/>
                <a:gridCol w="2715683"/>
              </a:tblGrid>
              <a:tr h="680803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1191405"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Андросова Александра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Окружной конкурс «О Губернии по-английски с любовью»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111745"/>
              </p:ext>
            </p:extLst>
          </p:nvPr>
        </p:nvGraphicFramePr>
        <p:xfrm>
          <a:off x="467544" y="1844824"/>
          <a:ext cx="7715199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/>
                <a:gridCol w="2571733"/>
                <a:gridCol w="2571733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Андросова Александра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/>
                        <a:t>Данилина Дарья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</a:t>
                      </a:r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учебного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Учебный план </a:t>
            </a:r>
            <a:r>
              <a:rPr lang="ru-RU" dirty="0" smtClean="0"/>
              <a:t>школы составлен </a:t>
            </a:r>
            <a:r>
              <a:rPr lang="ru-RU" dirty="0"/>
              <a:t>с учетом максимально допустимого количества часов, рассчитан на пятидневную неделю в </a:t>
            </a:r>
            <a:r>
              <a:rPr lang="ru-RU" dirty="0" smtClean="0"/>
              <a:t>1-11 классах в </a:t>
            </a:r>
            <a:r>
              <a:rPr lang="ru-RU" dirty="0"/>
              <a:t>соответствии с требованиями </a:t>
            </a:r>
            <a:r>
              <a:rPr lang="ru-RU" dirty="0" err="1"/>
              <a:t>СанПин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Уроки </a:t>
            </a:r>
            <a:r>
              <a:rPr lang="ru-RU" dirty="0"/>
              <a:t>проводились в первую смену. </a:t>
            </a:r>
            <a:endParaRPr lang="ru-RU" dirty="0" smtClean="0"/>
          </a:p>
          <a:p>
            <a:r>
              <a:rPr lang="ru-RU" dirty="0" smtClean="0"/>
              <a:t>Вторая половина дня предназначалась для занятий, связанных с внеурочной деятельностью,  индивидуальной работой с обучающимися.</a:t>
            </a:r>
          </a:p>
          <a:p>
            <a:r>
              <a:rPr lang="ru-RU" dirty="0" smtClean="0"/>
              <a:t>63% элективных курсов и предметов, изучаемых на углублённом уровне, проводились  в  первую половину дня.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ЕМД – 4 педагогов школы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19064" y="6237312"/>
            <a:ext cx="1522512" cy="7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Учитель\Desktop\Scan_20230829_133407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0695" y="524506"/>
            <a:ext cx="4814242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Scan_20230829_133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0428" y="1877146"/>
            <a:ext cx="4788781" cy="41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Конкурсы профессионального мастерства/мероприятия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02061"/>
              </p:ext>
            </p:extLst>
          </p:nvPr>
        </p:nvGraphicFramePr>
        <p:xfrm>
          <a:off x="395536" y="1124745"/>
          <a:ext cx="8229600" cy="526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656184"/>
                <a:gridCol w="2036912"/>
              </a:tblGrid>
              <a:tr h="382579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Конкурсы/мероприятия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1243382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</a:t>
                      </a:r>
                      <a:r>
                        <a:rPr lang="ru-RU" baseline="0" dirty="0" smtClean="0"/>
                        <a:t> методических разработок в рамках первого областного фестиваля успешных практик</a:t>
                      </a:r>
                    </a:p>
                    <a:p>
                      <a:r>
                        <a:rPr lang="ru-RU" dirty="0" smtClean="0"/>
                        <a:t>Статья в «Вестник образования» (округ)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 smtClean="0"/>
                        <a:t>Цапаева</a:t>
                      </a:r>
                      <a:r>
                        <a:rPr lang="ru-RU" dirty="0" smtClean="0"/>
                        <a:t> Т.В.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Полутина Г.В.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</a:tr>
              <a:tr h="1243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Районный</a:t>
                      </a:r>
                      <a:r>
                        <a:rPr lang="ru-RU" baseline="0" dirty="0" smtClean="0"/>
                        <a:t> этап конкурса педагогов дополнительного образования </a:t>
                      </a:r>
                      <a:r>
                        <a:rPr lang="ru-RU" dirty="0" smtClean="0"/>
                        <a:t> «Сердце</a:t>
                      </a:r>
                      <a:r>
                        <a:rPr lang="ru-RU" baseline="0" dirty="0" smtClean="0"/>
                        <a:t> отдаю детям</a:t>
                      </a:r>
                      <a:r>
                        <a:rPr lang="ru-RU" dirty="0" smtClean="0"/>
                        <a:t>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место</a:t>
                      </a:r>
                      <a:endParaRPr lang="ru-RU" dirty="0"/>
                    </a:p>
                  </a:txBody>
                  <a:tcPr/>
                </a:tc>
              </a:tr>
              <a:tr h="382579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 работ по химии ГИА-9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Пигарёва</a:t>
                      </a:r>
                      <a:r>
                        <a:rPr lang="ru-RU" dirty="0" smtClean="0"/>
                        <a:t> Г.А.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Справка</a:t>
                      </a:r>
                    </a:p>
                  </a:txBody>
                  <a:tcPr/>
                </a:tc>
              </a:tr>
              <a:tr h="956448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Члены жюри муниципального</a:t>
                      </a:r>
                      <a:r>
                        <a:rPr lang="ru-RU" baseline="0" dirty="0" smtClean="0"/>
                        <a:t> этапа областного конкурса  «Парад Победы»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Торопова Н.А.</a:t>
                      </a:r>
                    </a:p>
                    <a:p>
                      <a:r>
                        <a:rPr lang="ru-RU" dirty="0" smtClean="0"/>
                        <a:t>Мешалкина И.С.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Справка </a:t>
                      </a:r>
                      <a:endParaRPr lang="ru-RU" dirty="0"/>
                    </a:p>
                  </a:txBody>
                  <a:tcPr/>
                </a:tc>
              </a:tr>
              <a:tr h="669514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 жюри областного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конкурса «</a:t>
                      </a:r>
                      <a:r>
                        <a:rPr lang="ru-RU" dirty="0" err="1" smtClean="0"/>
                        <a:t>Космофест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 smtClean="0"/>
                        <a:t>Бородавкина</a:t>
                      </a:r>
                      <a:r>
                        <a:rPr lang="ru-RU" dirty="0" smtClean="0"/>
                        <a:t> С.С.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Благодарственное</a:t>
                      </a:r>
                      <a:r>
                        <a:rPr lang="ru-RU" baseline="0" dirty="0" smtClean="0"/>
                        <a:t> письмо</a:t>
                      </a:r>
                      <a:endParaRPr lang="ru-RU" dirty="0"/>
                    </a:p>
                  </a:txBody>
                  <a:tcPr/>
                </a:tc>
              </a:tr>
              <a:tr h="382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Управленческие решения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1. Продолжить работу с одарёнными детьми при подготовке  </a:t>
            </a:r>
            <a:r>
              <a:rPr lang="ru-RU" dirty="0"/>
              <a:t>к предметным </a:t>
            </a:r>
            <a:r>
              <a:rPr lang="ru-RU" dirty="0" smtClean="0"/>
              <a:t>олимпиадам, конкурсам, акциям различного уровня. </a:t>
            </a:r>
          </a:p>
          <a:p>
            <a:r>
              <a:rPr lang="ru-RU" dirty="0"/>
              <a:t>2</a:t>
            </a:r>
            <a:r>
              <a:rPr lang="ru-RU" dirty="0" smtClean="0"/>
              <a:t>. Педагогам продолжить </a:t>
            </a:r>
            <a:r>
              <a:rPr lang="ru-RU" dirty="0"/>
              <a:t>работу </a:t>
            </a:r>
            <a:r>
              <a:rPr lang="ru-RU" dirty="0" smtClean="0"/>
              <a:t>по обмену опытом </a:t>
            </a:r>
            <a:r>
              <a:rPr lang="ru-RU" dirty="0"/>
              <a:t>по </a:t>
            </a:r>
            <a:r>
              <a:rPr lang="ru-RU" dirty="0" smtClean="0"/>
              <a:t>совершенствованию </a:t>
            </a:r>
            <a:r>
              <a:rPr lang="ru-RU" dirty="0"/>
              <a:t>организации исследовательской </a:t>
            </a:r>
            <a:r>
              <a:rPr lang="ru-RU" dirty="0" smtClean="0"/>
              <a:t>деятельности обучающихся.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Год педагога и наставника</a:t>
            </a:r>
            <a:endParaRPr lang="ru-RU" sz="2800" b="1" dirty="0"/>
          </a:p>
        </p:txBody>
      </p:sp>
      <p:pic>
        <p:nvPicPr>
          <p:cNvPr id="2050" name="Picture 2" descr="C:\Users\Учитель\Downloads\IMG_20230519_083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609074" cy="34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ownloads\IMG-21a98176e1ef57d3d9c8695cd45be88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0788"/>
            <a:ext cx="4150768" cy="3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075240" cy="7920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pc="-5" dirty="0">
                <a:cs typeface="Calibri"/>
              </a:rPr>
              <a:t>⁻	</a:t>
            </a:r>
            <a:r>
              <a:rPr lang="ru-RU" sz="2900" spc="-10" dirty="0">
                <a:cs typeface="Calibri"/>
              </a:rPr>
              <a:t>Обеспечение</a:t>
            </a:r>
            <a:r>
              <a:rPr lang="ru-RU" sz="2900" spc="-5" dirty="0">
                <a:cs typeface="Calibri"/>
              </a:rPr>
              <a:t> </a:t>
            </a:r>
            <a:r>
              <a:rPr lang="ru-RU" sz="2900" b="1" spc="-15" dirty="0">
                <a:cs typeface="Calibri"/>
              </a:rPr>
              <a:t>единства </a:t>
            </a:r>
            <a:r>
              <a:rPr lang="ru-RU" sz="2900" b="1" spc="-10" dirty="0">
                <a:cs typeface="Calibri"/>
              </a:rPr>
              <a:t>образовательного пространства </a:t>
            </a:r>
            <a:r>
              <a:rPr lang="ru-RU" sz="2900" spc="-5" dirty="0">
                <a:cs typeface="Calibri"/>
              </a:rPr>
              <a:t>на всей </a:t>
            </a:r>
            <a:r>
              <a:rPr lang="ru-RU" sz="2900" spc="-20" dirty="0">
                <a:cs typeface="Calibri"/>
              </a:rPr>
              <a:t>территории</a:t>
            </a:r>
            <a:r>
              <a:rPr lang="ru-RU" sz="2900" spc="-15" dirty="0">
                <a:cs typeface="Calibri"/>
              </a:rPr>
              <a:t> </a:t>
            </a:r>
            <a:r>
              <a:rPr lang="ru-RU" sz="2900" spc="-10" dirty="0">
                <a:cs typeface="Calibri"/>
              </a:rPr>
              <a:t>РФ: </a:t>
            </a:r>
            <a:r>
              <a:rPr lang="ru-RU" sz="2900" spc="-305" dirty="0">
                <a:cs typeface="Calibri"/>
              </a:rPr>
              <a:t> </a:t>
            </a:r>
            <a:r>
              <a:rPr lang="ru-RU" sz="2900" spc="-15" dirty="0">
                <a:cs typeface="Calibri"/>
              </a:rPr>
              <a:t>единые</a:t>
            </a:r>
            <a:r>
              <a:rPr lang="ru-RU" sz="2900" spc="40" dirty="0">
                <a:cs typeface="Calibri"/>
              </a:rPr>
              <a:t> </a:t>
            </a:r>
            <a:r>
              <a:rPr lang="ru-RU" sz="2900" spc="-25" dirty="0">
                <a:cs typeface="Calibri"/>
              </a:rPr>
              <a:t>подходы</a:t>
            </a:r>
            <a:r>
              <a:rPr lang="ru-RU" sz="2900" spc="95" dirty="0">
                <a:cs typeface="Calibri"/>
              </a:rPr>
              <a:t> </a:t>
            </a:r>
            <a:r>
              <a:rPr lang="ru-RU" sz="2900" spc="-5" dirty="0">
                <a:cs typeface="Calibri"/>
              </a:rPr>
              <a:t>в </a:t>
            </a:r>
            <a:r>
              <a:rPr lang="ru-RU" sz="2900" spc="-10" dirty="0">
                <a:cs typeface="Calibri"/>
              </a:rPr>
              <a:t>последовательности</a:t>
            </a:r>
            <a:r>
              <a:rPr lang="ru-RU" sz="2900" spc="35" dirty="0">
                <a:cs typeface="Calibri"/>
              </a:rPr>
              <a:t> </a:t>
            </a:r>
            <a:r>
              <a:rPr lang="ru-RU" sz="2900" spc="-10" dirty="0">
                <a:cs typeface="Calibri"/>
              </a:rPr>
              <a:t>изучения</a:t>
            </a:r>
            <a:r>
              <a:rPr lang="ru-RU" sz="2900" spc="50" dirty="0">
                <a:cs typeface="Calibri"/>
              </a:rPr>
              <a:t> </a:t>
            </a:r>
            <a:r>
              <a:rPr lang="ru-RU" sz="2900" spc="-20" dirty="0">
                <a:cs typeface="Calibri"/>
              </a:rPr>
              <a:t>тем</a:t>
            </a:r>
            <a:r>
              <a:rPr lang="ru-RU" sz="2900" spc="35" dirty="0">
                <a:cs typeface="Calibri"/>
              </a:rPr>
              <a:t> </a:t>
            </a:r>
            <a:r>
              <a:rPr lang="ru-RU" sz="2900" spc="-10" dirty="0">
                <a:cs typeface="Calibri"/>
              </a:rPr>
              <a:t>по</a:t>
            </a:r>
            <a:r>
              <a:rPr lang="ru-RU" sz="2900" spc="10" dirty="0">
                <a:cs typeface="Calibri"/>
              </a:rPr>
              <a:t> </a:t>
            </a:r>
            <a:r>
              <a:rPr lang="ru-RU" sz="2900" spc="-15" dirty="0">
                <a:cs typeface="Calibri"/>
              </a:rPr>
              <a:t>предмету</a:t>
            </a:r>
            <a:r>
              <a:rPr lang="ru-RU" sz="2900" spc="55" dirty="0">
                <a:cs typeface="Calibri"/>
              </a:rPr>
              <a:t> </a:t>
            </a:r>
            <a:r>
              <a:rPr lang="ru-RU" sz="2900" spc="-5" dirty="0">
                <a:cs typeface="Calibri"/>
              </a:rPr>
              <a:t>во</a:t>
            </a:r>
            <a:r>
              <a:rPr lang="ru-RU" sz="2900" spc="5" dirty="0">
                <a:cs typeface="Calibri"/>
              </a:rPr>
              <a:t> </a:t>
            </a:r>
            <a:r>
              <a:rPr lang="ru-RU" sz="2900" spc="-5" dirty="0">
                <a:cs typeface="Calibri"/>
              </a:rPr>
              <a:t>всех </a:t>
            </a:r>
            <a:r>
              <a:rPr lang="ru-RU" sz="2900" dirty="0">
                <a:cs typeface="Calibri"/>
              </a:rPr>
              <a:t> </a:t>
            </a:r>
            <a:r>
              <a:rPr lang="ru-RU" sz="2900" spc="-15" dirty="0">
                <a:cs typeface="Calibri"/>
              </a:rPr>
              <a:t>школах</a:t>
            </a:r>
            <a:r>
              <a:rPr lang="ru-RU" sz="2900" spc="5" dirty="0">
                <a:cs typeface="Calibri"/>
              </a:rPr>
              <a:t> </a:t>
            </a:r>
            <a:r>
              <a:rPr lang="ru-RU" sz="2900" spc="-10" dirty="0">
                <a:cs typeface="Calibri"/>
              </a:rPr>
              <a:t>страны</a:t>
            </a:r>
            <a:r>
              <a:rPr lang="ru-RU" sz="2900" spc="25" dirty="0">
                <a:cs typeface="Calibri"/>
              </a:rPr>
              <a:t> </a:t>
            </a:r>
            <a:r>
              <a:rPr lang="ru-RU" sz="2900" spc="-5" dirty="0">
                <a:cs typeface="Calibri"/>
              </a:rPr>
              <a:t>(возможность</a:t>
            </a:r>
            <a:r>
              <a:rPr lang="ru-RU" sz="2900" spc="-10" dirty="0">
                <a:cs typeface="Calibri"/>
              </a:rPr>
              <a:t> смены</a:t>
            </a:r>
            <a:r>
              <a:rPr lang="ru-RU" sz="2900" spc="25" dirty="0">
                <a:cs typeface="Calibri"/>
              </a:rPr>
              <a:t> </a:t>
            </a:r>
            <a:r>
              <a:rPr lang="ru-RU" sz="2900" spc="-15" dirty="0">
                <a:cs typeface="Calibri"/>
              </a:rPr>
              <a:t>ОО)</a:t>
            </a:r>
            <a:endParaRPr lang="ru-RU" sz="2900" dirty="0">
              <a:cs typeface="Calibri"/>
            </a:endParaRPr>
          </a:p>
          <a:p>
            <a:endParaRPr lang="ru-RU" sz="2900" dirty="0"/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13272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3200" b="1" spc="-15" dirty="0" smtClean="0">
                <a:latin typeface="Calibri"/>
                <a:cs typeface="Calibri"/>
              </a:rPr>
              <a:t>«</a:t>
            </a:r>
            <a:r>
              <a:rPr sz="32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ФГОС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новый,</a:t>
            </a:r>
            <a:r>
              <a:rPr sz="3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обновлённый</a:t>
            </a:r>
            <a:r>
              <a:rPr sz="3200" b="1" spc="-10" dirty="0">
                <a:latin typeface="Calibri"/>
                <a:cs typeface="Calibri"/>
              </a:rPr>
              <a:t>».</a:t>
            </a:r>
            <a:endParaRPr sz="3200" dirty="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Особенности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обновлённого</a:t>
            </a:r>
            <a:r>
              <a:rPr sz="3200" b="1" spc="6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ФГОС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НОО</a:t>
            </a:r>
            <a:endParaRPr sz="3200" dirty="0">
              <a:latin typeface="Calibri"/>
              <a:cs typeface="Calibri"/>
            </a:endParaRPr>
          </a:p>
          <a:p>
            <a:pPr marL="432434" marR="5080" indent="-287020">
              <a:lnSpc>
                <a:spcPct val="100000"/>
              </a:lnSpc>
              <a:spcBef>
                <a:spcPts val="915"/>
              </a:spcBef>
              <a:tabLst>
                <a:tab pos="432434" algn="l"/>
              </a:tabLst>
            </a:pPr>
            <a:r>
              <a:rPr sz="1400" spc="-5" dirty="0" smtClean="0">
                <a:latin typeface="Calibri"/>
                <a:cs typeface="Calibri"/>
              </a:rPr>
              <a:t>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467544" y="2411727"/>
            <a:ext cx="8064896" cy="33053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400" spc="-5" dirty="0">
                <a:latin typeface="Calibri"/>
                <a:cs typeface="Calibri"/>
              </a:rPr>
              <a:t>⁻	</a:t>
            </a:r>
            <a:r>
              <a:rPr spc="-25" dirty="0">
                <a:latin typeface="Calibri"/>
                <a:cs typeface="Calibri"/>
              </a:rPr>
              <a:t>ФГОС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детализируют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условия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реализации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образовательных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программ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pc="-5" dirty="0">
                <a:latin typeface="Calibri"/>
                <a:cs typeface="Calibri"/>
              </a:rPr>
              <a:t>⁻	</a:t>
            </a:r>
            <a:r>
              <a:rPr spc="-20" dirty="0">
                <a:latin typeface="Calibri"/>
                <a:cs typeface="Calibri"/>
              </a:rPr>
              <a:t>Результаты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освоения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программ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не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изменились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они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детализированы</a:t>
            </a:r>
            <a:r>
              <a:rPr spc="7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</a:t>
            </a:r>
            <a:endParaRPr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конкретизированы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по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годам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обучения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pc="-5" dirty="0">
                <a:latin typeface="Calibri"/>
                <a:cs typeface="Calibri"/>
              </a:rPr>
              <a:t>⁻	</a:t>
            </a:r>
            <a:r>
              <a:rPr b="1" spc="-10" dirty="0">
                <a:latin typeface="Calibri"/>
                <a:cs typeface="Calibri"/>
              </a:rPr>
              <a:t>Сохранение</a:t>
            </a:r>
            <a:r>
              <a:rPr b="1" spc="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УМК</a:t>
            </a:r>
            <a:r>
              <a:rPr dirty="0">
                <a:latin typeface="Calibri"/>
                <a:cs typeface="Calibri"/>
              </a:rPr>
              <a:t>.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Сохранение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учебников.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Преемственность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РП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по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предметам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pc="-5" dirty="0">
                <a:latin typeface="Calibri"/>
                <a:cs typeface="Calibri"/>
              </a:rPr>
              <a:t>⁻	</a:t>
            </a:r>
            <a:r>
              <a:rPr spc="-10" dirty="0">
                <a:latin typeface="Calibri"/>
                <a:cs typeface="Calibri"/>
              </a:rPr>
              <a:t>Учебная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нагрузка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не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увеличивается</a:t>
            </a:r>
            <a:endParaRPr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sz="1600" dirty="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144016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Количественные показатели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165454"/>
              </p:ext>
            </p:extLst>
          </p:nvPr>
        </p:nvGraphicFramePr>
        <p:xfrm>
          <a:off x="467544" y="206084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22425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Класс-комплекты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ГБОУ СОШ с. Марьевка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Краснополянский</a:t>
                      </a:r>
                      <a:r>
                        <a:rPr lang="ru-RU" dirty="0" smtClean="0"/>
                        <a:t> филиал ГБОУ СОШ с. Марьевка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892049"/>
              </p:ext>
            </p:extLst>
          </p:nvPr>
        </p:nvGraphicFramePr>
        <p:xfrm>
          <a:off x="467544" y="4077072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872"/>
                <a:gridCol w="1872208"/>
                <a:gridCol w="159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обучающихся:   188-186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онец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ГБОУ СОШ с. Марьевка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Краснополянский</a:t>
                      </a:r>
                      <a:r>
                        <a:rPr lang="ru-RU" dirty="0" smtClean="0"/>
                        <a:t> филиал ГБОУ СОШ с. Марьевка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5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Всего детей с ОВЗ – 18 человек</a:t>
            </a:r>
          </a:p>
          <a:p>
            <a:r>
              <a:rPr lang="ru-RU" sz="2800" dirty="0" smtClean="0"/>
              <a:t>Интегрировано обучалось – 12 человек</a:t>
            </a:r>
          </a:p>
          <a:p>
            <a:r>
              <a:rPr lang="ru-RU" sz="2800" dirty="0" smtClean="0"/>
              <a:t>Индивидуально на дому – 5+1 </a:t>
            </a:r>
            <a:endParaRPr lang="ru-RU" sz="2800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42946"/>
              </p:ext>
            </p:extLst>
          </p:nvPr>
        </p:nvGraphicFramePr>
        <p:xfrm>
          <a:off x="2555776" y="8325544"/>
          <a:ext cx="84352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800200"/>
                <a:gridCol w="288032"/>
                <a:gridCol w="360040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432048"/>
                <a:gridCol w="44239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8669"/>
              </p:ext>
            </p:extLst>
          </p:nvPr>
        </p:nvGraphicFramePr>
        <p:xfrm>
          <a:off x="395534" y="3448049"/>
          <a:ext cx="8208915" cy="206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435"/>
                <a:gridCol w="1365228"/>
                <a:gridCol w="544754"/>
                <a:gridCol w="586530"/>
                <a:gridCol w="586530"/>
                <a:gridCol w="592379"/>
                <a:gridCol w="592379"/>
                <a:gridCol w="592379"/>
                <a:gridCol w="592379"/>
                <a:gridCol w="592379"/>
                <a:gridCol w="591543"/>
              </a:tblGrid>
              <a:tr h="1999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                                  классы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6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ГБОУ СОШ с. Марьевка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интегрировано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дому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1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Краснополянский</a:t>
                      </a:r>
                      <a:r>
                        <a:rPr lang="ru-RU" sz="1100" dirty="0">
                          <a:effectLst/>
                        </a:rPr>
                        <a:t> филиал ГБОУ СОШ с. Марьевка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интегрировано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дому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85900" y="3219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248548"/>
              </p:ext>
            </p:extLst>
          </p:nvPr>
        </p:nvGraphicFramePr>
        <p:xfrm>
          <a:off x="323528" y="4653136"/>
          <a:ext cx="8496942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913"/>
                <a:gridCol w="561005"/>
                <a:gridCol w="669126"/>
                <a:gridCol w="669126"/>
                <a:gridCol w="520430"/>
                <a:gridCol w="520430"/>
                <a:gridCol w="520430"/>
                <a:gridCol w="520430"/>
                <a:gridCol w="520430"/>
                <a:gridCol w="520430"/>
                <a:gridCol w="520430"/>
                <a:gridCol w="4567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Отличники - 14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00112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Хорошисты – 54 чел.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Неуспевающие – 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333635"/>
              </p:ext>
            </p:extLst>
          </p:nvPr>
        </p:nvGraphicFramePr>
        <p:xfrm>
          <a:off x="755576" y="404664"/>
          <a:ext cx="7488832" cy="410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1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370605"/>
              </p:ext>
            </p:extLst>
          </p:nvPr>
        </p:nvGraphicFramePr>
        <p:xfrm>
          <a:off x="683568" y="260648"/>
          <a:ext cx="79312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8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Управленческие решения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Зам. </a:t>
            </a:r>
            <a:r>
              <a:rPr lang="ru-RU" dirty="0"/>
              <a:t>директора по УВР </a:t>
            </a:r>
            <a:r>
              <a:rPr lang="ru-RU" dirty="0" smtClean="0"/>
              <a:t>совместно с </a:t>
            </a:r>
            <a:r>
              <a:rPr lang="ru-RU" dirty="0"/>
              <a:t>руководителями МО, </a:t>
            </a:r>
            <a:r>
              <a:rPr lang="ru-RU" dirty="0" smtClean="0"/>
              <a:t>учителями-предметниками </a:t>
            </a:r>
            <a:r>
              <a:rPr lang="ru-RU" dirty="0"/>
              <a:t>спланировать коррекционную работу в </a:t>
            </a:r>
            <a:r>
              <a:rPr lang="ru-RU" dirty="0" smtClean="0"/>
              <a:t>1-11 </a:t>
            </a:r>
            <a:r>
              <a:rPr lang="ru-RU" dirty="0"/>
              <a:t>классах </a:t>
            </a:r>
            <a:r>
              <a:rPr lang="ru-RU" dirty="0" smtClean="0"/>
              <a:t>с </a:t>
            </a:r>
            <a:r>
              <a:rPr lang="ru-RU" dirty="0"/>
              <a:t>целью ликвидации пробелов в знаниях </a:t>
            </a:r>
            <a:r>
              <a:rPr lang="ru-RU" dirty="0" smtClean="0"/>
              <a:t>обучающихся</a:t>
            </a:r>
            <a:r>
              <a:rPr lang="ru-RU" dirty="0"/>
              <a:t>, повышения уровня обученности и качества </a:t>
            </a:r>
            <a:r>
              <a:rPr lang="ru-RU" dirty="0" smtClean="0"/>
              <a:t>знаний.</a:t>
            </a:r>
          </a:p>
          <a:p>
            <a:r>
              <a:rPr lang="ru-RU" dirty="0" smtClean="0"/>
              <a:t> </a:t>
            </a:r>
            <a:r>
              <a:rPr lang="ru-RU" dirty="0"/>
              <a:t>2. Учителям </a:t>
            </a:r>
            <a:r>
              <a:rPr lang="ru-RU" dirty="0" smtClean="0"/>
              <a:t>активно </a:t>
            </a:r>
            <a:r>
              <a:rPr lang="ru-RU" dirty="0"/>
              <a:t>использовать различные </a:t>
            </a:r>
            <a:r>
              <a:rPr lang="ru-RU" dirty="0" smtClean="0"/>
              <a:t>технологии , формы  </a:t>
            </a:r>
            <a:r>
              <a:rPr lang="ru-RU" dirty="0"/>
              <a:t>и методы </a:t>
            </a:r>
            <a:r>
              <a:rPr lang="ru-RU" dirty="0" smtClean="0"/>
              <a:t>обучения </a:t>
            </a:r>
            <a:r>
              <a:rPr lang="ru-RU" dirty="0"/>
              <a:t>для повышения интереса у </a:t>
            </a:r>
            <a:r>
              <a:rPr lang="ru-RU" dirty="0" smtClean="0"/>
              <a:t>школьников </a:t>
            </a:r>
            <a:r>
              <a:rPr lang="ru-RU" dirty="0"/>
              <a:t>к </a:t>
            </a:r>
            <a:r>
              <a:rPr lang="ru-RU" dirty="0" smtClean="0"/>
              <a:t>предмету. </a:t>
            </a:r>
          </a:p>
          <a:p>
            <a:r>
              <a:rPr lang="ru-RU" dirty="0" smtClean="0"/>
              <a:t>3</a:t>
            </a:r>
            <a:r>
              <a:rPr lang="ru-RU" dirty="0"/>
              <a:t>. Классным </a:t>
            </a:r>
            <a:r>
              <a:rPr lang="ru-RU" dirty="0" smtClean="0"/>
              <a:t>руководителям строго </a:t>
            </a:r>
            <a:r>
              <a:rPr lang="ru-RU" dirty="0"/>
              <a:t>следить за </a:t>
            </a:r>
            <a:r>
              <a:rPr lang="ru-RU" dirty="0" smtClean="0"/>
              <a:t>пропусками занятий обучающимися без уважительной причины. 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Учителям-предметникам систематически проводить  </a:t>
            </a:r>
            <a:r>
              <a:rPr lang="ru-RU" dirty="0"/>
              <a:t>детальный анализ результатов </a:t>
            </a:r>
            <a:r>
              <a:rPr lang="ru-RU" dirty="0" smtClean="0"/>
              <a:t>диагностических работ </a:t>
            </a:r>
            <a:r>
              <a:rPr lang="ru-RU" dirty="0"/>
              <a:t>на заседаниях методических предметных объединений, вести строгий контроль за динамикой обучения каждого ученика и класса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347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2.Результаты ГИА-2023 (ОГЭ)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2022-2023 уч</a:t>
            </a:r>
            <a:r>
              <a:rPr lang="ru-RU" dirty="0"/>
              <a:t>. году </a:t>
            </a:r>
            <a:r>
              <a:rPr lang="ru-RU" dirty="0" smtClean="0"/>
              <a:t>выпускникам  9 класса </a:t>
            </a:r>
            <a:r>
              <a:rPr lang="ru-RU" dirty="0"/>
              <a:t>при аттестации за курс основной школы </a:t>
            </a:r>
            <a:r>
              <a:rPr lang="ru-RU" dirty="0" smtClean="0"/>
              <a:t>необходимо </a:t>
            </a:r>
            <a:r>
              <a:rPr lang="ru-RU" dirty="0"/>
              <a:t>было сдать </a:t>
            </a:r>
            <a:r>
              <a:rPr lang="ru-RU" dirty="0" smtClean="0"/>
              <a:t>4 экзамена: </a:t>
            </a:r>
          </a:p>
          <a:p>
            <a:r>
              <a:rPr lang="ru-RU" dirty="0" smtClean="0"/>
              <a:t>русский язык </a:t>
            </a:r>
            <a:r>
              <a:rPr lang="ru-RU" dirty="0"/>
              <a:t>и </a:t>
            </a:r>
            <a:r>
              <a:rPr lang="ru-RU" dirty="0" smtClean="0"/>
              <a:t>математику в обязательном порядке; </a:t>
            </a:r>
          </a:p>
          <a:p>
            <a:r>
              <a:rPr lang="ru-RU" dirty="0" smtClean="0"/>
              <a:t>2 предмета по выбору обучающегося. </a:t>
            </a:r>
          </a:p>
          <a:p>
            <a:pPr marL="0" indent="0">
              <a:buNone/>
            </a:pPr>
            <a:r>
              <a:rPr lang="ru-RU" dirty="0" smtClean="0"/>
              <a:t>    Каждая оценка, полученная на ОГЭ, влияла</a:t>
            </a:r>
          </a:p>
          <a:p>
            <a:pPr marL="0" indent="0">
              <a:buNone/>
            </a:pPr>
            <a:r>
              <a:rPr lang="ru-RU" dirty="0" smtClean="0"/>
              <a:t>    на </a:t>
            </a:r>
            <a:r>
              <a:rPr lang="ru-RU" dirty="0"/>
              <a:t>оценку в </a:t>
            </a:r>
            <a:r>
              <a:rPr lang="ru-RU" dirty="0" smtClean="0"/>
              <a:t>аттестате.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2662a6c7b12a6b1eeb66ae28771d264037d2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1838</Words>
  <Application>Microsoft Office PowerPoint</Application>
  <PresentationFormat>Экран (4:3)</PresentationFormat>
  <Paragraphs>642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Анализ работы  ГБОУ СОШ с. Марьевка</vt:lpstr>
      <vt:lpstr>Презентация PowerPoint</vt:lpstr>
      <vt:lpstr>Организация учебного процесса</vt:lpstr>
      <vt:lpstr>Количественные показатели</vt:lpstr>
      <vt:lpstr>Дети с ОВЗ</vt:lpstr>
      <vt:lpstr>Презентация PowerPoint</vt:lpstr>
      <vt:lpstr>Презентация PowerPoint</vt:lpstr>
      <vt:lpstr>Управленческие решения</vt:lpstr>
      <vt:lpstr>2.Результаты ГИА-2023 (ОГЭ)</vt:lpstr>
      <vt:lpstr>Динамика результатов ОГЭ по русскому языку</vt:lpstr>
      <vt:lpstr>Динамика результатов ОГЭ по математике</vt:lpstr>
      <vt:lpstr>Динамика результатов ОГЭ по обществознанию</vt:lpstr>
      <vt:lpstr>Динамика результатов ОГЭ по географии</vt:lpstr>
      <vt:lpstr>Динамика результатов ОГЭ по биологии</vt:lpstr>
      <vt:lpstr>Результаты ОГЭ </vt:lpstr>
      <vt:lpstr>Динамика среднего балла ОГЭ</vt:lpstr>
      <vt:lpstr>Соотношение годовых и экзаменационных отметок  по  предметам </vt:lpstr>
      <vt:lpstr>Управленческие решения</vt:lpstr>
      <vt:lpstr>Результаты ГИА-2023 (ЕГЭ)</vt:lpstr>
      <vt:lpstr>Презентация PowerPoint</vt:lpstr>
      <vt:lpstr>Суммарный балл по трём предметам</vt:lpstr>
      <vt:lpstr>Динамика результатов ЕГЭ по предмету  за последние 3 года </vt:lpstr>
      <vt:lpstr>Управленческие решения</vt:lpstr>
      <vt:lpstr>3. Итоги работы с обучающимися, мотивированными на учебу</vt:lpstr>
      <vt:lpstr>Презентация PowerPoint</vt:lpstr>
      <vt:lpstr>Презентация PowerPoint</vt:lpstr>
      <vt:lpstr>Презентация PowerPoint</vt:lpstr>
      <vt:lpstr> II областная эстафета гидов –переводчиков Pro-перевод  «О России по-английски»</vt:lpstr>
      <vt:lpstr>Окружной конкурс «О Губернии по-английски с любовью»</vt:lpstr>
      <vt:lpstr>ЕМД – 4 педагогов школы</vt:lpstr>
      <vt:lpstr>Конкурсы профессионального мастерства/мероприятия</vt:lpstr>
      <vt:lpstr>Управленческие решения</vt:lpstr>
      <vt:lpstr>Год педагога и наставника</vt:lpstr>
      <vt:lpstr>«ФГОС не новый, а обновлённый». Особенности обновлённого ФГОС НОО ⁻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 и тетради</dc:title>
  <dc:creator>obstinate</dc:creator>
  <cp:lastModifiedBy>Учитель</cp:lastModifiedBy>
  <cp:revision>95</cp:revision>
  <dcterms:created xsi:type="dcterms:W3CDTF">2017-03-21T16:15:12Z</dcterms:created>
  <dcterms:modified xsi:type="dcterms:W3CDTF">2023-08-30T05:23:01Z</dcterms:modified>
</cp:coreProperties>
</file>