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2" r:id="rId5"/>
    <p:sldId id="264" r:id="rId6"/>
    <p:sldId id="265" r:id="rId7"/>
    <p:sldId id="266" r:id="rId8"/>
    <p:sldId id="318" r:id="rId9"/>
    <p:sldId id="267" r:id="rId10"/>
    <p:sldId id="268" r:id="rId11"/>
    <p:sldId id="303" r:id="rId12"/>
    <p:sldId id="304" r:id="rId13"/>
    <p:sldId id="302" r:id="rId14"/>
    <p:sldId id="305" r:id="rId15"/>
    <p:sldId id="306" r:id="rId16"/>
    <p:sldId id="315" r:id="rId17"/>
    <p:sldId id="314" r:id="rId18"/>
    <p:sldId id="307" r:id="rId19"/>
    <p:sldId id="275" r:id="rId20"/>
    <p:sldId id="278" r:id="rId21"/>
    <p:sldId id="276" r:id="rId22"/>
    <p:sldId id="277" r:id="rId23"/>
    <p:sldId id="284" r:id="rId24"/>
    <p:sldId id="283" r:id="rId25"/>
    <p:sldId id="282" r:id="rId26"/>
    <p:sldId id="281" r:id="rId27"/>
    <p:sldId id="280" r:id="rId28"/>
    <p:sldId id="285" r:id="rId29"/>
    <p:sldId id="289" r:id="rId30"/>
    <p:sldId id="292" r:id="rId31"/>
    <p:sldId id="320" r:id="rId32"/>
    <p:sldId id="294" r:id="rId33"/>
    <p:sldId id="295" r:id="rId34"/>
    <p:sldId id="299" r:id="rId35"/>
  </p:sldIdLst>
  <p:sldSz cx="9144000" cy="6858000" type="screen4x3"/>
  <p:notesSz cx="6761163" cy="9882188"/>
  <p:custDataLst>
    <p:tags r:id="rId3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07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800" dirty="0" smtClean="0"/>
              <a:t>1.Итоги успеваемости за 2023-2024 г.</a:t>
            </a:r>
            <a:endParaRPr lang="ru-RU" sz="2800" dirty="0"/>
          </a:p>
        </c:rich>
      </c:tx>
      <c:layout>
        <c:manualLayout>
          <c:xMode val="edge"/>
          <c:yMode val="edge"/>
          <c:x val="0.12424167079726184"/>
          <c:y val="3.460627096869779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2.0350302957791014E-2"/>
                  <c:y val="-4.6421114808554938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654444377975098E-2"/>
                  <c:y val="-3.7136891846843947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871010058711426E-2"/>
                  <c:y val="-3.713689184684392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871010058711426E-2"/>
                  <c:y val="-3.7136891846843947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Лист1!$C$3:$C$6</c:f>
              <c:strCache>
                <c:ptCount val="4"/>
                <c:pt idx="0">
                  <c:v>Успевают на "5"</c:v>
                </c:pt>
                <c:pt idx="1">
                  <c:v>Успевают на "5" и "4"</c:v>
                </c:pt>
                <c:pt idx="2">
                  <c:v>Успевают на "3", "4", "5"</c:v>
                </c:pt>
                <c:pt idx="3">
                  <c:v>Неуспевающие</c:v>
                </c:pt>
              </c:strCache>
            </c:strRef>
          </c:cat>
          <c:val>
            <c:numRef>
              <c:f>Лист1!$D$3:$D$6</c:f>
              <c:numCache>
                <c:formatCode>0%</c:formatCode>
                <c:ptCount val="4"/>
                <c:pt idx="0">
                  <c:v>7.4999999999999997E-2</c:v>
                </c:pt>
                <c:pt idx="1">
                  <c:v>0.28999999999999998</c:v>
                </c:pt>
                <c:pt idx="2">
                  <c:v>0.63</c:v>
                </c:pt>
                <c:pt idx="3">
                  <c:v>5.0000000000000001E-3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4502144"/>
        <c:axId val="40378368"/>
        <c:axId val="0"/>
      </c:bar3DChart>
      <c:catAx>
        <c:axId val="34502144"/>
        <c:scaling>
          <c:orientation val="minMax"/>
        </c:scaling>
        <c:delete val="0"/>
        <c:axPos val="b"/>
        <c:majorTickMark val="out"/>
        <c:minorTickMark val="none"/>
        <c:tickLblPos val="nextTo"/>
        <c:crossAx val="40378368"/>
        <c:crosses val="autoZero"/>
        <c:auto val="1"/>
        <c:lblAlgn val="ctr"/>
        <c:lblOffset val="100"/>
        <c:noMultiLvlLbl val="0"/>
      </c:catAx>
      <c:valAx>
        <c:axId val="403783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45021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2020-2021</c:v>
          </c:tx>
          <c:invertIfNegative val="0"/>
          <c:dLbls>
            <c:dLbl>
              <c:idx val="3"/>
              <c:layout>
                <c:manualLayout>
                  <c:x val="2.4018991267930397E-2"/>
                  <c:y val="-8.29973140239319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Лист1!$D$6:$D$9</c:f>
              <c:strCache>
                <c:ptCount val="4"/>
                <c:pt idx="0">
                  <c:v>Успевают на "5"</c:v>
                </c:pt>
                <c:pt idx="1">
                  <c:v>Успевают на "5" и "4"</c:v>
                </c:pt>
                <c:pt idx="2">
                  <c:v>Успевают на "5", "4", "3"</c:v>
                </c:pt>
                <c:pt idx="3">
                  <c:v>Неуспевающие</c:v>
                </c:pt>
              </c:strCache>
            </c:strRef>
          </c:cat>
          <c:val>
            <c:numRef>
              <c:f>Лист1!$E$6:$E$9</c:f>
              <c:numCache>
                <c:formatCode>0%</c:formatCode>
                <c:ptCount val="4"/>
                <c:pt idx="0">
                  <c:v>7.0000000000000007E-2</c:v>
                </c:pt>
                <c:pt idx="1">
                  <c:v>0.32</c:v>
                </c:pt>
                <c:pt idx="2">
                  <c:v>0.59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v>2021-2022</c:v>
          </c:tx>
          <c:invertIfNegative val="0"/>
          <c:dLbls>
            <c:dLbl>
              <c:idx val="0"/>
              <c:layout>
                <c:manualLayout>
                  <c:x val="1.9215066930400655E-2"/>
                  <c:y val="-1.0374827633530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613926929815626E-2"/>
                  <c:y val="-2.07493285059829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9215193014344319E-2"/>
                  <c:y val="-4.15002908173601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4018991267930397E-2"/>
                  <c:y val="2.07493285059829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Лист1!$D$6:$D$9</c:f>
              <c:strCache>
                <c:ptCount val="4"/>
                <c:pt idx="0">
                  <c:v>Успевают на "5"</c:v>
                </c:pt>
                <c:pt idx="1">
                  <c:v>Успевают на "5" и "4"</c:v>
                </c:pt>
                <c:pt idx="2">
                  <c:v>Успевают на "5", "4", "3"</c:v>
                </c:pt>
                <c:pt idx="3">
                  <c:v>Неуспевающие</c:v>
                </c:pt>
              </c:strCache>
            </c:strRef>
          </c:cat>
          <c:val>
            <c:numRef>
              <c:f>Лист1!$F$6:$F$9</c:f>
              <c:numCache>
                <c:formatCode>0%</c:formatCode>
                <c:ptCount val="4"/>
                <c:pt idx="0">
                  <c:v>0.09</c:v>
                </c:pt>
                <c:pt idx="1">
                  <c:v>0.34</c:v>
                </c:pt>
                <c:pt idx="2">
                  <c:v>0.56999999999999995</c:v>
                </c:pt>
                <c:pt idx="3">
                  <c:v>0.01</c:v>
                </c:pt>
              </c:numCache>
            </c:numRef>
          </c:val>
        </c:ser>
        <c:ser>
          <c:idx val="2"/>
          <c:order val="2"/>
          <c:tx>
            <c:v>2022-2023</c:v>
          </c:tx>
          <c:invertIfNegative val="0"/>
          <c:dLbls>
            <c:dLbl>
              <c:idx val="0"/>
              <c:layout>
                <c:manualLayout>
                  <c:x val="1.6012660845286901E-2"/>
                  <c:y val="2.07493285059829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620257352459149E-2"/>
                  <c:y val="-1.86743956553846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7613926929815626E-2"/>
                  <c:y val="-2.07493285059829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0816459098873013E-2"/>
                  <c:y val="2.07493285059829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Лист1!$D$6:$D$9</c:f>
              <c:strCache>
                <c:ptCount val="4"/>
                <c:pt idx="0">
                  <c:v>Успевают на "5"</c:v>
                </c:pt>
                <c:pt idx="1">
                  <c:v>Успевают на "5" и "4"</c:v>
                </c:pt>
                <c:pt idx="2">
                  <c:v>Успевают на "5", "4", "3"</c:v>
                </c:pt>
                <c:pt idx="3">
                  <c:v>Неуспевающие</c:v>
                </c:pt>
              </c:strCache>
            </c:strRef>
          </c:cat>
          <c:val>
            <c:numRef>
              <c:f>Лист1!$G$6:$G$9</c:f>
              <c:numCache>
                <c:formatCode>0%</c:formatCode>
                <c:ptCount val="4"/>
                <c:pt idx="0">
                  <c:v>0.08</c:v>
                </c:pt>
                <c:pt idx="1">
                  <c:v>0.28999999999999998</c:v>
                </c:pt>
                <c:pt idx="2">
                  <c:v>0.63</c:v>
                </c:pt>
                <c:pt idx="3">
                  <c:v>0.01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75569792"/>
        <c:axId val="39989248"/>
        <c:axId val="0"/>
      </c:bar3DChart>
      <c:catAx>
        <c:axId val="75569792"/>
        <c:scaling>
          <c:orientation val="minMax"/>
        </c:scaling>
        <c:delete val="0"/>
        <c:axPos val="b"/>
        <c:majorTickMark val="none"/>
        <c:minorTickMark val="none"/>
        <c:tickLblPos val="nextTo"/>
        <c:crossAx val="39989248"/>
        <c:crosses val="autoZero"/>
        <c:auto val="1"/>
        <c:lblAlgn val="ctr"/>
        <c:lblOffset val="100"/>
        <c:noMultiLvlLbl val="0"/>
      </c:catAx>
      <c:valAx>
        <c:axId val="39989248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crossAx val="7556979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556792"/>
            <a:ext cx="5400600" cy="147002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852936"/>
            <a:ext cx="5040560" cy="1080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C1D4-662E-44DC-BD92-C6122DC5F799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1A296-4F17-47EE-874E-839D85F7AA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351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C1D4-662E-44DC-BD92-C6122DC5F799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1A296-4F17-47EE-874E-839D85F7AA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C1D4-662E-44DC-BD92-C6122DC5F799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1A296-4F17-47EE-874E-839D85F7AA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472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C1D4-662E-44DC-BD92-C6122DC5F799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1A296-4F17-47EE-874E-839D85F7AA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54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C1D4-662E-44DC-BD92-C6122DC5F799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1A296-4F17-47EE-874E-839D85F7AA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508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C1D4-662E-44DC-BD92-C6122DC5F799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1A296-4F17-47EE-874E-839D85F7AA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282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C1D4-662E-44DC-BD92-C6122DC5F799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1A296-4F17-47EE-874E-839D85F7AA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945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C1D4-662E-44DC-BD92-C6122DC5F799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1A296-4F17-47EE-874E-839D85F7AA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872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C1D4-662E-44DC-BD92-C6122DC5F799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1A296-4F17-47EE-874E-839D85F7AA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873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C1D4-662E-44DC-BD92-C6122DC5F799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1A296-4F17-47EE-874E-839D85F7AA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289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C1D4-662E-44DC-BD92-C6122DC5F799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1A296-4F17-47EE-874E-839D85F7AA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366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2C1D4-662E-44DC-BD92-C6122DC5F799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1A296-4F17-47EE-874E-839D85F7AA7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5937418" y="6507796"/>
            <a:ext cx="3206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4"/>
              </a:rPr>
              <a:t>http://presentation-creation.ru/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2495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556792"/>
            <a:ext cx="54006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Анализ работы </a:t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ГБОУ СОШ с. Марьевка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068960"/>
            <a:ext cx="4896544" cy="864096"/>
          </a:xfrm>
        </p:spPr>
        <p:txBody>
          <a:bodyPr>
            <a:normAutofit fontScale="92500"/>
          </a:bodyPr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з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а 2023 - 2024 учебный год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21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2.Результаты ГИА-2023 (ОГЭ)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 </a:t>
            </a:r>
            <a:r>
              <a:rPr lang="ru-RU" dirty="0" smtClean="0"/>
              <a:t>2023-2024 уч</a:t>
            </a:r>
            <a:r>
              <a:rPr lang="ru-RU" dirty="0"/>
              <a:t>. году </a:t>
            </a:r>
            <a:r>
              <a:rPr lang="ru-RU" dirty="0" smtClean="0"/>
              <a:t>выпускникам  9 класса </a:t>
            </a:r>
            <a:r>
              <a:rPr lang="ru-RU" dirty="0"/>
              <a:t>при аттестации за курс основной школы </a:t>
            </a:r>
            <a:r>
              <a:rPr lang="ru-RU" dirty="0" smtClean="0"/>
              <a:t>необходимо </a:t>
            </a:r>
            <a:r>
              <a:rPr lang="ru-RU" dirty="0"/>
              <a:t>было сдать </a:t>
            </a:r>
            <a:r>
              <a:rPr lang="ru-RU" dirty="0" smtClean="0"/>
              <a:t>4 экзамена: </a:t>
            </a:r>
          </a:p>
          <a:p>
            <a:r>
              <a:rPr lang="ru-RU" dirty="0" smtClean="0"/>
              <a:t>русский язык </a:t>
            </a:r>
            <a:r>
              <a:rPr lang="ru-RU" dirty="0"/>
              <a:t>и </a:t>
            </a:r>
            <a:r>
              <a:rPr lang="ru-RU" dirty="0" smtClean="0"/>
              <a:t>математику в обязательном порядке; </a:t>
            </a:r>
          </a:p>
          <a:p>
            <a:r>
              <a:rPr lang="ru-RU" dirty="0" smtClean="0"/>
              <a:t>2 предмета по выбору обучающегося. </a:t>
            </a:r>
          </a:p>
          <a:p>
            <a:pPr marL="0" indent="0">
              <a:buNone/>
            </a:pPr>
            <a:r>
              <a:rPr lang="ru-RU" dirty="0" smtClean="0"/>
              <a:t>    Каждая оценка, полученная на ОГЭ, влияла</a:t>
            </a:r>
          </a:p>
          <a:p>
            <a:pPr marL="0" indent="0">
              <a:buNone/>
            </a:pPr>
            <a:r>
              <a:rPr lang="ru-RU" dirty="0" smtClean="0"/>
              <a:t>    на </a:t>
            </a:r>
            <a:r>
              <a:rPr lang="ru-RU" dirty="0"/>
              <a:t>оценку в </a:t>
            </a:r>
            <a:r>
              <a:rPr lang="ru-RU" dirty="0" smtClean="0"/>
              <a:t>аттестате.</a:t>
            </a:r>
          </a:p>
          <a:p>
            <a:pPr marL="0" indent="0" algn="ctr">
              <a:buNone/>
            </a:pPr>
            <a:r>
              <a:rPr lang="ru-RU" dirty="0" smtClean="0"/>
              <a:t>14 обучающихся проходили ГИА в форме ОГЭ,</a:t>
            </a:r>
          </a:p>
          <a:p>
            <a:pPr marL="0" indent="0" algn="ctr">
              <a:buNone/>
            </a:pPr>
            <a:r>
              <a:rPr lang="ru-RU" dirty="0" smtClean="0"/>
              <a:t> 1 – в форме ГВЭ.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476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Динамика результатов ОГЭ по русскому языку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190538"/>
              </p:ext>
            </p:extLst>
          </p:nvPr>
        </p:nvGraphicFramePr>
        <p:xfrm>
          <a:off x="539552" y="1700808"/>
          <a:ext cx="7776863" cy="487940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973283"/>
                <a:gridCol w="1450895"/>
                <a:gridCol w="1450895"/>
                <a:gridCol w="1450895"/>
                <a:gridCol w="1450895"/>
              </a:tblGrid>
              <a:tr h="34789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Получили отметку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</a:rPr>
                        <a:t>2023г</a:t>
                      </a:r>
                      <a:r>
                        <a:rPr lang="ru-RU" sz="1200" b="1" dirty="0">
                          <a:effectLst/>
                        </a:rPr>
                        <a:t>.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</a:rPr>
                        <a:t>2024г</a:t>
                      </a:r>
                      <a:r>
                        <a:rPr lang="ru-RU" sz="1200" b="1" dirty="0">
                          <a:effectLst/>
                        </a:rPr>
                        <a:t>.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4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чел.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%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чел.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%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221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«2»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221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«3»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(выпускники преодолели границу «3» с минимальным запасом в 1-2 балла)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1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6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1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7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214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«3»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(без учета предыдущей категории «3»)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4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24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214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«4»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6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34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9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65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214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«5»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(выпускники преодолели границу «5» с минимальным запасом в 1-2 балла)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2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14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1150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«5»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(без учета предыдущей категории «5»)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4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+mn-lt"/>
                        </a:rPr>
                        <a:t>24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2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14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620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Динамика результатов ОГЭ по математике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6812188"/>
              </p:ext>
            </p:extLst>
          </p:nvPr>
        </p:nvGraphicFramePr>
        <p:xfrm>
          <a:off x="467545" y="1834070"/>
          <a:ext cx="8208910" cy="446953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082910"/>
                <a:gridCol w="1531500"/>
                <a:gridCol w="1531500"/>
                <a:gridCol w="1531500"/>
                <a:gridCol w="1531500"/>
              </a:tblGrid>
              <a:tr h="21463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Получили отметку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</a:rPr>
                        <a:t>2023 </a:t>
                      </a:r>
                      <a:r>
                        <a:rPr lang="ru-RU" sz="1200" b="1" dirty="0">
                          <a:effectLst/>
                        </a:rPr>
                        <a:t>г.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</a:rPr>
                        <a:t>2024 </a:t>
                      </a:r>
                      <a:r>
                        <a:rPr lang="ru-RU" sz="1200" b="1" dirty="0">
                          <a:effectLst/>
                        </a:rPr>
                        <a:t>г.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4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чел.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%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чел.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%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221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«2»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221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«3»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(выпускники преодолели границу «3» с минимальным запасом в 1-2 балла)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214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«3»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(без учета предыдущей категории «3»)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7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41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5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36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214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«4»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7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41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8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57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214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«5»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(выпускники преодолели границу «5» с минимальным запасом в 1-2 балла)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1294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«5»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(без учета предыдущей категории «5»)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3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18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1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7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044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Динамика результатов ОГЭ по обществознанию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4934474"/>
              </p:ext>
            </p:extLst>
          </p:nvPr>
        </p:nvGraphicFramePr>
        <p:xfrm>
          <a:off x="467544" y="1834070"/>
          <a:ext cx="8136903" cy="444281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064639"/>
                <a:gridCol w="1518066"/>
                <a:gridCol w="1518066"/>
                <a:gridCol w="1518066"/>
                <a:gridCol w="1518066"/>
              </a:tblGrid>
              <a:tr h="25368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Получили отметку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dirty="0" smtClean="0">
                          <a:effectLst/>
                        </a:rPr>
                        <a:t>2023 </a:t>
                      </a:r>
                      <a:r>
                        <a:rPr lang="ru-RU" sz="1100" dirty="0">
                          <a:effectLst/>
                        </a:rPr>
                        <a:t>г.</a:t>
                      </a: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dirty="0" smtClean="0">
                          <a:effectLst/>
                        </a:rPr>
                        <a:t>2024 </a:t>
                      </a:r>
                      <a:r>
                        <a:rPr lang="ru-RU" sz="1100" dirty="0">
                          <a:effectLst/>
                        </a:rPr>
                        <a:t>г.</a:t>
                      </a: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78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чел.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%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чел.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%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26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«2»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1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7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911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«3»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(выпускники преодолели границу «3» с минимальным запасом в 1-2 балла)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1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11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683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«3»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(без учета предыдущей категории «3»)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5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56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7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51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253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«4»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2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22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3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21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911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«5»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(выпускники преодолели границу «5» с минимальным запасом в 1-2 балла)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2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14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683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«5»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(без учета предыдущей категории «5»)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1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11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1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7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23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Динамика результатов ОГЭ по географии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6915185"/>
              </p:ext>
            </p:extLst>
          </p:nvPr>
        </p:nvGraphicFramePr>
        <p:xfrm>
          <a:off x="467544" y="1700808"/>
          <a:ext cx="8352928" cy="4320479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119452"/>
                <a:gridCol w="1558369"/>
                <a:gridCol w="1558369"/>
                <a:gridCol w="1558369"/>
                <a:gridCol w="1558369"/>
              </a:tblGrid>
              <a:tr h="2617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Получили отметку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</a:rPr>
                        <a:t>2023 </a:t>
                      </a:r>
                      <a:r>
                        <a:rPr lang="ru-RU" sz="1200" b="1" dirty="0">
                          <a:effectLst/>
                        </a:rPr>
                        <a:t>г.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</a:rPr>
                        <a:t>2024 </a:t>
                      </a:r>
                      <a:r>
                        <a:rPr lang="ru-RU" sz="1200" b="1" dirty="0">
                          <a:effectLst/>
                        </a:rPr>
                        <a:t>г.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51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чел.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%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чел.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%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2702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«2»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9404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«3»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(выпускники преодолели границу «3» с минимальным запасом в 1-2 балла)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1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</a:rPr>
                        <a:t>11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+mn-lt"/>
                        </a:rPr>
                        <a:t>2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22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705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«3»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(без учета предыдущей категории «3»)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2617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«4»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4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+mn-lt"/>
                        </a:rPr>
                        <a:t>44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+mn-lt"/>
                        </a:rPr>
                        <a:t>7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78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9404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«5»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(выпускники преодолели границу «5» с минимальным запасом в 1-2 балла)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1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11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705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«5»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(без учета предыдущей категории «5»)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3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+mn-lt"/>
                        </a:rPr>
                        <a:t>34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137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Динамика результатов ОГЭ по информатике</a:t>
            </a:r>
            <a:endParaRPr lang="ru-RU" sz="28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5528285"/>
              </p:ext>
            </p:extLst>
          </p:nvPr>
        </p:nvGraphicFramePr>
        <p:xfrm>
          <a:off x="395538" y="1834070"/>
          <a:ext cx="8280917" cy="385782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101181"/>
                <a:gridCol w="1544934"/>
                <a:gridCol w="1544934"/>
                <a:gridCol w="1544934"/>
                <a:gridCol w="1544934"/>
              </a:tblGrid>
              <a:tr h="23186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Получили отметку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</a:rPr>
                        <a:t>2023 </a:t>
                      </a:r>
                      <a:r>
                        <a:rPr lang="ru-RU" sz="1200" b="1" dirty="0">
                          <a:effectLst/>
                        </a:rPr>
                        <a:t>г.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</a:rPr>
                        <a:t>2024 </a:t>
                      </a:r>
                      <a:r>
                        <a:rPr lang="ru-RU" sz="1200" b="1" dirty="0">
                          <a:effectLst/>
                        </a:rPr>
                        <a:t>г.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82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чел.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%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чел.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%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2394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«2»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833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«3»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(выпускники преодолели границу «3» с минимальным запасом в 1-2 балла)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2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33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624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«3»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(без учета предыдущей категории «3»)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3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50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2318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«4»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1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17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833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«5»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(выпускники преодолели границу «5» с минимальным запасом в 1-2 балла)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1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</a:rPr>
                        <a:t>100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624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«5»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(без учета предыдущей категории «5»)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64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Динамика результатов ОГЭ по физике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2409359"/>
              </p:ext>
            </p:extLst>
          </p:nvPr>
        </p:nvGraphicFramePr>
        <p:xfrm>
          <a:off x="467544" y="1700808"/>
          <a:ext cx="8352928" cy="4320479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119452"/>
                <a:gridCol w="1558369"/>
                <a:gridCol w="1558369"/>
                <a:gridCol w="1558369"/>
                <a:gridCol w="1558369"/>
              </a:tblGrid>
              <a:tr h="2617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Получили отметку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</a:rPr>
                        <a:t>2023 </a:t>
                      </a:r>
                      <a:r>
                        <a:rPr lang="ru-RU" sz="1200" b="1" dirty="0">
                          <a:effectLst/>
                        </a:rPr>
                        <a:t>г.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</a:rPr>
                        <a:t>2024 </a:t>
                      </a:r>
                      <a:r>
                        <a:rPr lang="ru-RU" sz="1200" b="1" dirty="0">
                          <a:effectLst/>
                        </a:rPr>
                        <a:t>г.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51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чел.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%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чел.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%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2702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«2»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9404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«3»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(выпускники преодолели границу «3» с минимальным запасом в 1-2 балла)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705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«3»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(без учета предыдущей категории «3»)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4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80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1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</a:rPr>
                        <a:t>100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2617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«4»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1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20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9404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«5»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(выпускники преодолели границу «5» с минимальным запасом в 1-2 балла)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705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«5»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(без учета предыдущей категории «5»)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63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Динамика результатов ОГЭ по истории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1964002"/>
              </p:ext>
            </p:extLst>
          </p:nvPr>
        </p:nvGraphicFramePr>
        <p:xfrm>
          <a:off x="467544" y="1700808"/>
          <a:ext cx="8352928" cy="4320479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119452"/>
                <a:gridCol w="1558369"/>
                <a:gridCol w="1558369"/>
                <a:gridCol w="1558369"/>
                <a:gridCol w="1558369"/>
              </a:tblGrid>
              <a:tr h="2617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Получили отметку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</a:rPr>
                        <a:t>2023 </a:t>
                      </a:r>
                      <a:r>
                        <a:rPr lang="ru-RU" sz="1200" b="1" dirty="0">
                          <a:effectLst/>
                        </a:rPr>
                        <a:t>г.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</a:rPr>
                        <a:t>2024 </a:t>
                      </a:r>
                      <a:r>
                        <a:rPr lang="ru-RU" sz="1200" b="1" dirty="0">
                          <a:effectLst/>
                        </a:rPr>
                        <a:t>г.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51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чел.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%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чел.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%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2702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«2»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9404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«3»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(выпускники преодолели границу «3» с минимальным запасом в 1-2 балла)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705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«3»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(без учета предыдущей категории «3»)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2617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«4»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1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100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9404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«5»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(выпускники преодолели границу «5» с минимальным запасом в 1-2 балла)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705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«5»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</a:rPr>
                        <a:t>(без учета предыдущей категории «5»)</a:t>
                      </a:r>
                      <a:endParaRPr lang="ru-RU" sz="12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2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Calibri"/>
                        </a:rPr>
                        <a:t>100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1" dirty="0" smtClean="0">
                          <a:effectLst/>
                          <a:latin typeface="+mn-lt"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63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Результаты ОГЭ 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816724"/>
              </p:ext>
            </p:extLst>
          </p:nvPr>
        </p:nvGraphicFramePr>
        <p:xfrm>
          <a:off x="323528" y="1412775"/>
          <a:ext cx="8568952" cy="4934499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748307"/>
                <a:gridCol w="1430624"/>
                <a:gridCol w="1433135"/>
                <a:gridCol w="1433135"/>
                <a:gridCol w="1185913"/>
                <a:gridCol w="337838"/>
              </a:tblGrid>
              <a:tr h="2834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Получили отметку</a:t>
                      </a:r>
                      <a:endParaRPr lang="ru-RU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Химия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Литература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/>
                </a:tc>
              </a:tr>
              <a:tr h="2872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чел.</a:t>
                      </a:r>
                      <a:endParaRPr lang="ru-RU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%</a:t>
                      </a:r>
                      <a:endParaRPr lang="ru-RU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чел.</a:t>
                      </a:r>
                      <a:endParaRPr lang="ru-RU" sz="12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%</a:t>
                      </a:r>
                      <a:endParaRPr lang="ru-RU" sz="12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2353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«2»</a:t>
                      </a:r>
                      <a:endParaRPr lang="ru-RU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1103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«3»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(выпускники преодолели границу «3» с минимальным запасом в 1-2 балла)</a:t>
                      </a:r>
                      <a:endParaRPr lang="ru-RU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r>
                        <a:rPr lang="ru-RU" sz="1200" b="1" dirty="0" smtClean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776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«3»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(без учета предыдущей категории «3»)</a:t>
                      </a:r>
                      <a:endParaRPr lang="ru-RU" sz="12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r>
                        <a:rPr lang="ru-RU" sz="1200" b="1" dirty="0" smtClean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r>
                        <a:rPr lang="ru-RU" sz="1200" b="1" dirty="0" smtClean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2353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«4»</a:t>
                      </a:r>
                      <a:endParaRPr lang="ru-RU" sz="12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+mn-lt"/>
                          <a:ea typeface="+mn-ea"/>
                        </a:rPr>
                        <a:t>1</a:t>
                      </a:r>
                      <a:endParaRPr lang="ru-RU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100</a:t>
                      </a:r>
                      <a:endParaRPr lang="ru-RU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</a:t>
                      </a:r>
                      <a:endParaRPr lang="ru-RU" sz="12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1163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«5»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(выпускники преодолели границу «5» с минимальным запасом в 1-2 балла)</a:t>
                      </a:r>
                      <a:endParaRPr lang="ru-RU" sz="12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9224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«5»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(без учета предыдущей категории «5»)</a:t>
                      </a:r>
                      <a:endParaRPr lang="ru-RU" sz="12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  <a:ea typeface="+mn-ea"/>
                        </a:rPr>
                        <a:t>0</a:t>
                      </a:r>
                      <a:endParaRPr lang="ru-RU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ru-RU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100</a:t>
                      </a:r>
                      <a:r>
                        <a:rPr lang="ru-RU" sz="12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588" marR="565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97038" y="15795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87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Динамика среднего балла ОГЭ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5352801"/>
              </p:ext>
            </p:extLst>
          </p:nvPr>
        </p:nvGraphicFramePr>
        <p:xfrm>
          <a:off x="467544" y="1556792"/>
          <a:ext cx="8136905" cy="4128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1405"/>
                <a:gridCol w="1839075"/>
                <a:gridCol w="1872208"/>
                <a:gridCol w="1944217"/>
              </a:tblGrid>
              <a:tr h="55206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2022-2023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2023</a:t>
                      </a:r>
                      <a:r>
                        <a:rPr lang="ru-RU" baseline="0" dirty="0" smtClean="0"/>
                        <a:t> -</a:t>
                      </a:r>
                      <a:r>
                        <a:rPr lang="ru-RU" dirty="0" smtClean="0"/>
                        <a:t>2024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Динамика</a:t>
                      </a:r>
                      <a:endParaRPr lang="ru-RU" dirty="0"/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+ 0,2</a:t>
                      </a:r>
                      <a:endParaRPr lang="ru-RU" dirty="0"/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- 0,1</a:t>
                      </a:r>
                      <a:endParaRPr lang="ru-RU" dirty="0"/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Обществознание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+ 0,2</a:t>
                      </a:r>
                      <a:endParaRPr lang="ru-RU" dirty="0"/>
                    </a:p>
                  </a:txBody>
                  <a:tcPr/>
                </a:tc>
              </a:tr>
              <a:tr h="456052">
                <a:tc>
                  <a:txBody>
                    <a:bodyPr/>
                    <a:lstStyle/>
                    <a:p>
                      <a:r>
                        <a:rPr lang="ru-RU" dirty="0" smtClean="0"/>
                        <a:t>География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- 0,5</a:t>
                      </a:r>
                      <a:endParaRPr lang="ru-RU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r>
                        <a:rPr lang="ru-RU" baseline="0" dirty="0" smtClean="0"/>
                        <a:t> 1,8</a:t>
                      </a:r>
                      <a:endParaRPr lang="ru-RU" dirty="0" smtClean="0"/>
                    </a:p>
                  </a:txBody>
                  <a:tcPr/>
                </a:tc>
              </a:tr>
              <a:tr h="480055">
                <a:tc>
                  <a:txBody>
                    <a:bodyPr/>
                    <a:lstStyle/>
                    <a:p>
                      <a:r>
                        <a:rPr lang="ru-RU" dirty="0" smtClean="0"/>
                        <a:t>История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- 1</a:t>
                      </a:r>
                      <a:endParaRPr lang="ru-RU" dirty="0"/>
                    </a:p>
                  </a:txBody>
                  <a:tcPr/>
                </a:tc>
              </a:tr>
              <a:tr h="480055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- 0,2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157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556792"/>
            <a:ext cx="8136904" cy="42484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    Национальный </a:t>
            </a:r>
            <a:r>
              <a:rPr lang="ru-RU" dirty="0"/>
              <a:t>проект «Образование</a:t>
            </a:r>
            <a:r>
              <a:rPr lang="ru-RU" dirty="0" smtClean="0"/>
              <a:t>», </a:t>
            </a:r>
          </a:p>
          <a:p>
            <a:pPr marL="0" indent="0">
              <a:buNone/>
            </a:pPr>
            <a:r>
              <a:rPr lang="ru-RU" dirty="0" smtClean="0"/>
              <a:t>в который ГБОУ СОШ с. Марьевка включилась 1 сентября 2019 года, направленный </a:t>
            </a:r>
            <a:r>
              <a:rPr lang="ru-RU" dirty="0"/>
              <a:t>на достижение национальной цели Российской Федерации, определенной Президентом России Владимиром Путиным, — </a:t>
            </a:r>
            <a:r>
              <a:rPr lang="ru-RU" b="1" dirty="0"/>
              <a:t>обеспечение возможности самореализации и развития </a:t>
            </a:r>
            <a:r>
              <a:rPr lang="ru-RU" b="1" dirty="0" smtClean="0"/>
              <a:t>талантов</a:t>
            </a:r>
            <a:r>
              <a:rPr lang="ru-RU" dirty="0" smtClean="0"/>
              <a:t>, завершается в 2024 году.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70026"/>
            <a:ext cx="1944216" cy="1352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71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Соотношение годовых и экзаменационных отметок</a:t>
            </a:r>
            <a:br>
              <a:rPr lang="ru-RU" sz="2800" b="1" dirty="0" smtClean="0"/>
            </a:br>
            <a:r>
              <a:rPr lang="ru-RU" sz="2800" b="1" dirty="0" smtClean="0"/>
              <a:t> по  предметам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190474"/>
              </p:ext>
            </p:extLst>
          </p:nvPr>
        </p:nvGraphicFramePr>
        <p:xfrm>
          <a:off x="9036496" y="5733256"/>
          <a:ext cx="8280915" cy="45365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88"/>
                <a:gridCol w="792088"/>
                <a:gridCol w="792088"/>
                <a:gridCol w="792088"/>
                <a:gridCol w="792088"/>
                <a:gridCol w="792088"/>
                <a:gridCol w="792088"/>
                <a:gridCol w="831216"/>
                <a:gridCol w="968983"/>
              </a:tblGrid>
              <a:tr h="464167">
                <a:tc rowSpan="3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9525"/>
                </a:tc>
                <a:tc gridSpan="8">
                  <a:txBody>
                    <a:bodyPr/>
                    <a:lstStyle/>
                    <a:p>
                      <a:endParaRPr lang="ru-RU"/>
                    </a:p>
                  </a:txBody>
                  <a:tcPr marL="73025" marR="7302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90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marL="73025" marR="7302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90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3025" marR="73025" marT="0" marB="0"/>
                </a:tc>
              </a:tr>
              <a:tr h="50904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3025" marR="73025" marT="0" marB="0"/>
                </a:tc>
              </a:tr>
              <a:tr h="50904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3025" marR="73025" marT="0" marB="0"/>
                </a:tc>
              </a:tr>
              <a:tr h="50904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3025" marR="73025" marT="0" marB="0"/>
                </a:tc>
              </a:tr>
              <a:tr h="50904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3025" marR="73025" marT="0" marB="0"/>
                </a:tc>
              </a:tr>
              <a:tr h="50904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3025" marR="73025" marT="0" marB="0"/>
                </a:tc>
              </a:tr>
              <a:tr h="50904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3025" marR="73025" marT="0" marB="0"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75808"/>
              </p:ext>
            </p:extLst>
          </p:nvPr>
        </p:nvGraphicFramePr>
        <p:xfrm>
          <a:off x="539553" y="1412774"/>
          <a:ext cx="8208910" cy="48245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087"/>
                <a:gridCol w="2232248"/>
                <a:gridCol w="1728192"/>
                <a:gridCol w="1867088"/>
                <a:gridCol w="1589295"/>
              </a:tblGrid>
              <a:tr h="292395">
                <a:tc row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-3759200" algn="l"/>
                        </a:tabLst>
                      </a:pPr>
                      <a:r>
                        <a:rPr lang="ru-RU" sz="1100" b="1" dirty="0">
                          <a:effectLst/>
                        </a:rPr>
                        <a:t>№ п/п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Учебный предмет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% обучающихся</a:t>
                      </a:r>
                      <a:endParaRPr lang="ru-R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47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на уровне годовой</a:t>
                      </a:r>
                      <a:endParaRPr lang="ru-RU" sz="11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выше годовой</a:t>
                      </a:r>
                      <a:endParaRPr lang="ru-RU" sz="11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ниже годовой</a:t>
                      </a:r>
                      <a:endParaRPr lang="ru-RU" sz="11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859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-3759200" algn="l"/>
                        </a:tabLst>
                      </a:pPr>
                      <a:r>
                        <a:rPr lang="ru-RU" sz="1100" b="1" dirty="0" smtClean="0">
                          <a:effectLst/>
                        </a:rPr>
                        <a:t>1</a:t>
                      </a: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Русский язык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859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-3759200" algn="l"/>
                        </a:tabLst>
                      </a:pPr>
                      <a:r>
                        <a:rPr lang="ru-RU" sz="1100" b="1" dirty="0" smtClean="0">
                          <a:effectLst/>
                        </a:rPr>
                        <a:t>2. </a:t>
                      </a: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Математика </a:t>
                      </a:r>
                      <a:endParaRPr lang="ru-RU" sz="11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57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859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-3759200" algn="l"/>
                        </a:tabLst>
                      </a:pPr>
                      <a:r>
                        <a:rPr lang="ru-RU" sz="1100" b="1" dirty="0" smtClean="0">
                          <a:effectLst/>
                        </a:rPr>
                        <a:t>3.</a:t>
                      </a: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Физика</a:t>
                      </a:r>
                      <a:endParaRPr lang="ru-RU" sz="11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859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-3759200" algn="l"/>
                        </a:tabLst>
                      </a:pPr>
                      <a:r>
                        <a:rPr lang="ru-RU" sz="1100" b="1" dirty="0" smtClean="0">
                          <a:effectLst/>
                        </a:rPr>
                        <a:t>4.</a:t>
                      </a: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Информатика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859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-3759200" algn="l"/>
                        </a:tabLst>
                      </a:pPr>
                      <a:r>
                        <a:rPr lang="ru-RU" sz="1100" b="1" dirty="0" smtClean="0">
                          <a:effectLst/>
                        </a:rPr>
                        <a:t>5. </a:t>
                      </a: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Литература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100</a:t>
                      </a:r>
                      <a:endParaRPr lang="ru-RU" sz="11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859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-3759200" algn="l"/>
                        </a:tabLst>
                      </a:pPr>
                      <a:r>
                        <a:rPr lang="ru-RU" sz="1100" b="1" dirty="0" smtClean="0">
                          <a:effectLst/>
                        </a:rPr>
                        <a:t>6.</a:t>
                      </a: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История </a:t>
                      </a:r>
                      <a:endParaRPr lang="ru-RU" sz="11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0</a:t>
                      </a:r>
                      <a:endParaRPr lang="ru-RU" sz="11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859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-3759200" algn="l"/>
                        </a:tabLst>
                      </a:pPr>
                      <a:r>
                        <a:rPr lang="ru-RU" sz="1100" b="1" dirty="0" smtClean="0">
                          <a:effectLst/>
                        </a:rPr>
                        <a:t>7.</a:t>
                      </a: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География 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56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859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-3759200" algn="l"/>
                        </a:tabLst>
                      </a:pPr>
                      <a:r>
                        <a:rPr lang="ru-RU" sz="1100" b="1" dirty="0" smtClean="0">
                          <a:effectLst/>
                        </a:rPr>
                        <a:t>8.</a:t>
                      </a: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Обществознание</a:t>
                      </a:r>
                      <a:endParaRPr lang="ru-RU" sz="11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859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-3759200" algn="l"/>
                        </a:tabLst>
                      </a:pPr>
                      <a:r>
                        <a:rPr lang="ru-RU" sz="1100" b="1" dirty="0" smtClean="0">
                          <a:effectLst/>
                        </a:rPr>
                        <a:t>9.</a:t>
                      </a: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Химия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100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0</a:t>
                      </a:r>
                      <a:endParaRPr lang="ru-RU" sz="11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</a:t>
                      </a:r>
                      <a:endParaRPr lang="ru-RU" sz="11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27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Управленческие решения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78112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800" dirty="0" smtClean="0"/>
              <a:t>   Несоответствие годовых и экзаменационных оценок напрямую зависит от профессиональной компетенции учителя, поэтому</a:t>
            </a:r>
          </a:p>
          <a:p>
            <a:pPr marL="0" indent="0">
              <a:buNone/>
            </a:pPr>
            <a:r>
              <a:rPr lang="ru-RU" sz="2800" dirty="0" smtClean="0"/>
              <a:t>1. необходимо усилить </a:t>
            </a:r>
            <a:r>
              <a:rPr lang="ru-RU" sz="2800" dirty="0" err="1" smtClean="0"/>
              <a:t>внутришкольный</a:t>
            </a:r>
            <a:r>
              <a:rPr lang="ru-RU" sz="2800" dirty="0"/>
              <a:t> контроль за выполнением единых требований к оцениванию </a:t>
            </a:r>
            <a:r>
              <a:rPr lang="ru-RU" sz="2800" dirty="0" smtClean="0"/>
              <a:t>ответов обучающихся;</a:t>
            </a:r>
          </a:p>
          <a:p>
            <a:pPr marL="0" indent="0">
              <a:buNone/>
            </a:pPr>
            <a:r>
              <a:rPr lang="ru-RU" sz="2800" dirty="0"/>
              <a:t>2. </a:t>
            </a:r>
            <a:r>
              <a:rPr lang="ru-RU" sz="2800" dirty="0" smtClean="0"/>
              <a:t>на заседаниях </a:t>
            </a:r>
            <a:r>
              <a:rPr lang="ru-RU" sz="2800" dirty="0"/>
              <a:t>МО заслушать учителей-предметников, выявить причины успешной и неуспешной сдачи выпускниками </a:t>
            </a:r>
            <a:r>
              <a:rPr lang="ru-RU" sz="2800" dirty="0" smtClean="0"/>
              <a:t>экзаменов;</a:t>
            </a:r>
          </a:p>
          <a:p>
            <a:pPr marL="0" indent="0">
              <a:buNone/>
            </a:pPr>
            <a:r>
              <a:rPr lang="ru-RU" sz="2800" dirty="0"/>
              <a:t>3. </a:t>
            </a:r>
            <a:r>
              <a:rPr lang="ru-RU" sz="2800" dirty="0" smtClean="0"/>
              <a:t>спланировать </a:t>
            </a:r>
            <a:r>
              <a:rPr lang="ru-RU" sz="2800" dirty="0"/>
              <a:t>мероприятия по повышению качества образования, оказанию методической помощи </a:t>
            </a:r>
            <a:r>
              <a:rPr lang="ru-RU" sz="2800" dirty="0" smtClean="0"/>
              <a:t>учителям.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625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Результаты </a:t>
            </a:r>
            <a:r>
              <a:rPr lang="ru-RU" sz="2800" b="1" dirty="0" smtClean="0"/>
              <a:t>ГИА-2024 (ЕГЭ</a:t>
            </a:r>
            <a:r>
              <a:rPr lang="ru-RU" sz="2800" b="1" dirty="0"/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Старшая школа – это сочетание общекультурного ядра общего образования с избранными профилями обучения. Общее образование в старшей школе, формируя ключевые компетенции, должно формировать главную из них – готовность к мобилизации внешних и внутренних ресурсов для решения жизненной задачи.</a:t>
            </a:r>
          </a:p>
        </p:txBody>
      </p:sp>
    </p:spTree>
    <p:extLst>
      <p:ext uri="{BB962C8B-B14F-4D97-AF65-F5344CB8AC3E}">
        <p14:creationId xmlns:p14="http://schemas.microsoft.com/office/powerpoint/2010/main" val="317958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/>
          <a:lstStyle/>
          <a:p>
            <a:r>
              <a:rPr lang="ru-RU" dirty="0" smtClean="0"/>
              <a:t>В 2023-2024 учебном году </a:t>
            </a:r>
            <a:r>
              <a:rPr lang="ru-RU" dirty="0"/>
              <a:t>в 11-м классе обучалось </a:t>
            </a:r>
            <a:r>
              <a:rPr lang="ru-RU" dirty="0" smtClean="0"/>
              <a:t>3 ученика. </a:t>
            </a:r>
            <a:r>
              <a:rPr lang="ru-RU" dirty="0"/>
              <a:t>Все учащиеся </a:t>
            </a:r>
            <a:r>
              <a:rPr lang="ru-RU" dirty="0" smtClean="0"/>
              <a:t>11 класса </a:t>
            </a:r>
            <a:r>
              <a:rPr lang="ru-RU" dirty="0"/>
              <a:t>были допущены к итоговой аттестации по результатам итогового сочинения и итоговым оценкам по предметам</a:t>
            </a:r>
            <a:r>
              <a:rPr lang="ru-RU" dirty="0" smtClean="0"/>
              <a:t>. На </a:t>
            </a:r>
            <a:r>
              <a:rPr lang="ru-RU" dirty="0"/>
              <a:t>основании приказа по школе все выпускники 11 класса получили аттестаты об окончании средней школы</a:t>
            </a:r>
          </a:p>
        </p:txBody>
      </p:sp>
    </p:spTree>
    <p:extLst>
      <p:ext uri="{BB962C8B-B14F-4D97-AF65-F5344CB8AC3E}">
        <p14:creationId xmlns:p14="http://schemas.microsoft.com/office/powerpoint/2010/main" val="127444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Суммарный балл по трём предметам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4066494"/>
              </p:ext>
            </p:extLst>
          </p:nvPr>
        </p:nvGraphicFramePr>
        <p:xfrm>
          <a:off x="539552" y="2636912"/>
          <a:ext cx="792088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396044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2022 - 2023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От</a:t>
                      </a:r>
                      <a:r>
                        <a:rPr lang="ru-RU" sz="3200" baseline="0" dirty="0" smtClean="0"/>
                        <a:t> 110 до 182 баллов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2023 -</a:t>
                      </a:r>
                      <a:r>
                        <a:rPr lang="ru-RU" sz="3200" baseline="0" dirty="0" smtClean="0"/>
                        <a:t> </a:t>
                      </a:r>
                      <a:r>
                        <a:rPr lang="ru-RU" sz="3200" dirty="0" smtClean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От 73 до 183 баллов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539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x-none" sz="2800" b="1"/>
              <a:t>Динамика результатов ЕГЭ по предмету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x-none" sz="2800" b="1" smtClean="0"/>
              <a:t>за </a:t>
            </a:r>
            <a:r>
              <a:rPr lang="x-none" sz="2800" b="1"/>
              <a:t>последние 3 года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1925353"/>
              </p:ext>
            </p:extLst>
          </p:nvPr>
        </p:nvGraphicFramePr>
        <p:xfrm>
          <a:off x="395536" y="1412776"/>
          <a:ext cx="7848871" cy="3601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9204"/>
                <a:gridCol w="1454940"/>
                <a:gridCol w="1454940"/>
                <a:gridCol w="1346156"/>
                <a:gridCol w="1583631"/>
              </a:tblGrid>
              <a:tr h="437420">
                <a:tc>
                  <a:txBody>
                    <a:bodyPr/>
                    <a:lstStyle/>
                    <a:p>
                      <a:endParaRPr lang="ru-RU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effectLst/>
                          <a:latin typeface="+mn-lt"/>
                          <a:ea typeface="MS Mincho"/>
                        </a:rPr>
                        <a:t>2022 </a:t>
                      </a:r>
                      <a:r>
                        <a:rPr lang="ru-RU" sz="1600" dirty="0">
                          <a:effectLst/>
                          <a:latin typeface="+mn-lt"/>
                          <a:ea typeface="MS Mincho"/>
                        </a:rPr>
                        <a:t>г.</a:t>
                      </a:r>
                      <a:endParaRPr lang="ru-RU" sz="1600" dirty="0"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effectLst/>
                          <a:latin typeface="+mn-lt"/>
                        </a:rPr>
                        <a:t>2023</a:t>
                      </a:r>
                      <a:r>
                        <a:rPr lang="ru-RU" sz="1600" baseline="0" dirty="0" smtClean="0">
                          <a:effectLst/>
                          <a:latin typeface="+mn-lt"/>
                        </a:rPr>
                        <a:t> г.</a:t>
                      </a:r>
                      <a:endParaRPr lang="ru-RU" sz="1600" dirty="0"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effectLst/>
                          <a:latin typeface="+mn-lt"/>
                          <a:ea typeface="MS Mincho"/>
                        </a:rPr>
                        <a:t>2024 </a:t>
                      </a:r>
                      <a:r>
                        <a:rPr lang="ru-RU" sz="1600" dirty="0">
                          <a:effectLst/>
                          <a:latin typeface="+mn-lt"/>
                          <a:ea typeface="MS Mincho"/>
                        </a:rPr>
                        <a:t>г.</a:t>
                      </a:r>
                      <a:endParaRPr lang="ru-RU" sz="1600" dirty="0"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effectLst/>
                          <a:latin typeface="+mn-lt"/>
                        </a:rPr>
                        <a:t>Динамика</a:t>
                      </a:r>
                      <a:endParaRPr lang="ru-RU" sz="1600" dirty="0"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</a:tr>
              <a:tr h="862856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effectLst/>
                          <a:latin typeface="+mn-lt"/>
                          <a:ea typeface="MS Mincho"/>
                        </a:rPr>
                        <a:t>Средний тестовый </a:t>
                      </a:r>
                      <a:r>
                        <a:rPr lang="ru-RU" sz="1600" dirty="0" smtClean="0">
                          <a:effectLst/>
                          <a:latin typeface="+mn-lt"/>
                          <a:ea typeface="MS Mincho"/>
                        </a:rPr>
                        <a:t>балл по </a:t>
                      </a:r>
                      <a:r>
                        <a:rPr lang="ru-RU" sz="1600" b="1" dirty="0" smtClean="0">
                          <a:effectLst/>
                          <a:latin typeface="+mn-lt"/>
                          <a:ea typeface="MS Mincho"/>
                        </a:rPr>
                        <a:t>русскому языку</a:t>
                      </a:r>
                      <a:endParaRPr lang="ru-RU" sz="1600" b="1" dirty="0"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effectLst/>
                          <a:latin typeface="+mn-lt"/>
                        </a:rPr>
                        <a:t>49,3</a:t>
                      </a:r>
                      <a:endParaRPr lang="ru-RU" sz="1600" b="1" dirty="0"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effectLst/>
                          <a:latin typeface="+mn-lt"/>
                        </a:rPr>
                        <a:t>60</a:t>
                      </a:r>
                      <a:endParaRPr lang="ru-RU" sz="1600" b="1" dirty="0"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effectLst/>
                          <a:latin typeface="+mn-lt"/>
                        </a:rPr>
                        <a:t>45,7</a:t>
                      </a:r>
                      <a:endParaRPr lang="ru-RU" sz="1600" b="1" dirty="0"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effectLst/>
                          <a:latin typeface="+mn-lt"/>
                        </a:rPr>
                        <a:t>-</a:t>
                      </a:r>
                      <a:endParaRPr lang="ru-RU" sz="1600" b="1" dirty="0"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</a:tr>
              <a:tr h="8628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MS Mincho"/>
                        </a:rPr>
                        <a:t>Средний тестовый </a:t>
                      </a:r>
                      <a:r>
                        <a:rPr lang="ru-RU" sz="1600" dirty="0" smtClean="0">
                          <a:effectLst/>
                          <a:latin typeface="+mn-lt"/>
                          <a:ea typeface="MS Mincho"/>
                        </a:rPr>
                        <a:t>балл по </a:t>
                      </a:r>
                      <a:r>
                        <a:rPr lang="ru-RU" sz="1600" b="1" dirty="0" smtClean="0">
                          <a:effectLst/>
                          <a:latin typeface="+mn-lt"/>
                          <a:ea typeface="MS Mincho"/>
                        </a:rPr>
                        <a:t>математике</a:t>
                      </a:r>
                      <a:endParaRPr lang="ru-RU" sz="16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+mn-lt"/>
                          <a:ea typeface="MS Mincho"/>
                        </a:rPr>
                        <a:t>33,5</a:t>
                      </a:r>
                      <a:endParaRPr lang="ru-RU" sz="16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+mn-lt"/>
                          <a:ea typeface="Calibri"/>
                        </a:rPr>
                        <a:t>36,5</a:t>
                      </a:r>
                      <a:endParaRPr lang="ru-RU" sz="16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+mn-lt"/>
                          <a:ea typeface="MS Mincho"/>
                        </a:rPr>
                        <a:t>-</a:t>
                      </a:r>
                      <a:endParaRPr lang="ru-RU" sz="16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</a:tr>
              <a:tr h="8628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MS Mincho"/>
                        </a:rPr>
                        <a:t>Средний тестовый </a:t>
                      </a:r>
                      <a:r>
                        <a:rPr lang="ru-RU" sz="1600" dirty="0" smtClean="0">
                          <a:effectLst/>
                          <a:latin typeface="+mn-lt"/>
                          <a:ea typeface="MS Mincho"/>
                        </a:rPr>
                        <a:t>балл по </a:t>
                      </a:r>
                      <a:r>
                        <a:rPr lang="ru-RU" sz="1600" b="1" dirty="0" smtClean="0">
                          <a:effectLst/>
                          <a:latin typeface="+mn-lt"/>
                          <a:ea typeface="MS Mincho"/>
                        </a:rPr>
                        <a:t>обществознанию</a:t>
                      </a:r>
                      <a:endParaRPr lang="ru-RU" sz="16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+mn-lt"/>
                          <a:ea typeface="MS Mincho"/>
                        </a:rPr>
                        <a:t>51</a:t>
                      </a:r>
                      <a:endParaRPr lang="ru-RU" sz="16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+mn-lt"/>
                          <a:ea typeface="Calibri"/>
                        </a:rPr>
                        <a:t>67</a:t>
                      </a:r>
                      <a:endParaRPr lang="ru-RU" sz="16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+mn-lt"/>
                          <a:ea typeface="Calibri"/>
                        </a:rPr>
                        <a:t>41</a:t>
                      </a:r>
                      <a:endParaRPr lang="ru-RU" sz="16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n-lt"/>
                        </a:rPr>
                        <a:t>-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</a:tr>
              <a:tr h="5752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MS Mincho"/>
                        </a:rPr>
                        <a:t>Средний тестовый </a:t>
                      </a:r>
                      <a:r>
                        <a:rPr lang="ru-RU" sz="1600" dirty="0" smtClean="0">
                          <a:effectLst/>
                          <a:latin typeface="+mn-lt"/>
                          <a:ea typeface="MS Mincho"/>
                        </a:rPr>
                        <a:t>балл по </a:t>
                      </a:r>
                      <a:r>
                        <a:rPr lang="ru-RU" sz="1600" b="1" dirty="0" smtClean="0">
                          <a:effectLst/>
                          <a:latin typeface="+mn-lt"/>
                          <a:ea typeface="MS Mincho"/>
                        </a:rPr>
                        <a:t>истории</a:t>
                      </a:r>
                      <a:endParaRPr lang="ru-RU" sz="16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+mn-lt"/>
                          <a:ea typeface="MS Mincho"/>
                        </a:rPr>
                        <a:t>0</a:t>
                      </a:r>
                      <a:endParaRPr lang="ru-RU" sz="16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+mn-lt"/>
                          <a:ea typeface="Calibri"/>
                        </a:rPr>
                        <a:t>0</a:t>
                      </a:r>
                      <a:endParaRPr lang="ru-RU" sz="16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+mn-lt"/>
                          <a:ea typeface="Calibri"/>
                        </a:rPr>
                        <a:t>35</a:t>
                      </a:r>
                      <a:endParaRPr lang="ru-RU" sz="16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n-lt"/>
                        </a:rPr>
                        <a:t>-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706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Управленческие решения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Зам. директора по УВР на заседаниях МО совместно с учителями проанализировать итоги года, результаты промежуточной и итоговой аттестации для постановки задач на новый учебный год с целью повышения качества знаний </a:t>
            </a:r>
            <a:r>
              <a:rPr lang="ru-RU" dirty="0" smtClean="0"/>
              <a:t>обучающихся.</a:t>
            </a:r>
          </a:p>
          <a:p>
            <a:r>
              <a:rPr lang="ru-RU" dirty="0" smtClean="0"/>
              <a:t> </a:t>
            </a:r>
            <a:r>
              <a:rPr lang="ru-RU" dirty="0"/>
              <a:t>2. Зам. директора по УВР усилить контроль за качеством проведения диагностических и контрольных срезов знаний </a:t>
            </a:r>
            <a:r>
              <a:rPr lang="ru-RU" dirty="0" smtClean="0"/>
              <a:t> не только в 10 и 11 классах, но и   в 1-4 и 5-9 классах; в ходе </a:t>
            </a:r>
            <a:r>
              <a:rPr lang="ru-RU" dirty="0"/>
              <a:t>проверок классных журналов и посещения уроков обратить особое внимание на объективность выставления текущих и четвертных оценок, годовых и итоговых в 9-11 </a:t>
            </a:r>
            <a:r>
              <a:rPr lang="ru-RU" dirty="0" smtClean="0"/>
              <a:t>классах (особенно), недопустимость </a:t>
            </a:r>
            <a:r>
              <a:rPr lang="ru-RU" dirty="0"/>
              <a:t>исправления оценок, </a:t>
            </a:r>
            <a:r>
              <a:rPr lang="ru-RU" dirty="0" err="1"/>
              <a:t>накопляемость</a:t>
            </a:r>
            <a:r>
              <a:rPr lang="ru-RU" dirty="0"/>
              <a:t> оценок по предметам, своевременное заполнение электронных журналов.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. Совершенствовать систему </a:t>
            </a:r>
            <a:r>
              <a:rPr lang="ru-RU" dirty="0" smtClean="0"/>
              <a:t>профильной подготовки по </a:t>
            </a:r>
            <a:r>
              <a:rPr lang="ru-RU" dirty="0"/>
              <a:t>предметам.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. Усилить подготовку </a:t>
            </a:r>
            <a:r>
              <a:rPr lang="ru-RU" dirty="0" smtClean="0"/>
              <a:t>обучающихся </a:t>
            </a:r>
            <a:r>
              <a:rPr lang="ru-RU" dirty="0"/>
              <a:t>к итоговой аттестации.</a:t>
            </a:r>
          </a:p>
        </p:txBody>
      </p:sp>
    </p:spTree>
    <p:extLst>
      <p:ext uri="{BB962C8B-B14F-4D97-AF65-F5344CB8AC3E}">
        <p14:creationId xmlns:p14="http://schemas.microsoft.com/office/powerpoint/2010/main" val="429342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3. Итоги </a:t>
            </a:r>
            <a:r>
              <a:rPr lang="ru-RU" b="1" dirty="0"/>
              <a:t>работы с </a:t>
            </a:r>
            <a:r>
              <a:rPr lang="ru-RU" b="1" dirty="0" smtClean="0"/>
              <a:t>обучающимися</a:t>
            </a:r>
            <a:r>
              <a:rPr lang="ru-RU" b="1" dirty="0"/>
              <a:t>, мотивированными на учебу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 Итоги </a:t>
            </a:r>
            <a:r>
              <a:rPr lang="ru-RU" b="1" dirty="0"/>
              <a:t>Всероссийской предметной олимпиады школьников </a:t>
            </a:r>
            <a:endParaRPr lang="ru-RU" altLang="ru-RU" sz="4000" b="1" cap="all" dirty="0" smtClean="0">
              <a:solidFill>
                <a:schemeClr val="bg1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algn="ctr"/>
            <a:r>
              <a:rPr lang="ru-RU" altLang="ru-RU" b="1" cap="all" dirty="0" smtClean="0">
                <a:solidFill>
                  <a:schemeClr val="bg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Т</a:t>
            </a:r>
            <a:r>
              <a:rPr lang="ru-RU" dirty="0">
                <a:solidFill>
                  <a:schemeClr val="bg1"/>
                </a:solidFill>
              </a:rPr>
              <a:t>В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10002" y="3068960"/>
            <a:ext cx="8310470" cy="230832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В </a:t>
            </a:r>
            <a:r>
              <a:rPr lang="ru-RU" sz="3600" b="1" dirty="0" smtClean="0">
                <a:solidFill>
                  <a:srgbClr val="FFC000"/>
                </a:solidFill>
              </a:rPr>
              <a:t>2023-2024</a:t>
            </a:r>
            <a:r>
              <a:rPr lang="ru-RU" sz="3600" dirty="0" smtClean="0">
                <a:solidFill>
                  <a:schemeClr val="bg1"/>
                </a:solidFill>
              </a:rPr>
              <a:t> учебном году в ШЭ </a:t>
            </a:r>
            <a:r>
              <a:rPr lang="ru-RU" sz="3600" dirty="0" err="1" smtClean="0">
                <a:solidFill>
                  <a:schemeClr val="bg1"/>
                </a:solidFill>
              </a:rPr>
              <a:t>ВсОШ</a:t>
            </a:r>
            <a:r>
              <a:rPr lang="ru-RU" sz="3600" dirty="0" smtClean="0">
                <a:solidFill>
                  <a:schemeClr val="bg1"/>
                </a:solidFill>
              </a:rPr>
              <a:t>  приняли участие </a:t>
            </a:r>
            <a:r>
              <a:rPr lang="ru-RU" sz="3600" dirty="0" smtClean="0">
                <a:solidFill>
                  <a:srgbClr val="FFC000"/>
                </a:solidFill>
              </a:rPr>
              <a:t>обучающихся</a:t>
            </a:r>
            <a:r>
              <a:rPr lang="ru-RU" sz="3600" dirty="0" smtClean="0">
                <a:solidFill>
                  <a:schemeClr val="bg1"/>
                </a:solidFill>
              </a:rPr>
              <a:t>, что составило </a:t>
            </a:r>
            <a:r>
              <a:rPr lang="ru-RU" sz="3600" dirty="0" smtClean="0">
                <a:solidFill>
                  <a:srgbClr val="FFC000"/>
                </a:solidFill>
              </a:rPr>
              <a:t>100% </a:t>
            </a:r>
            <a:r>
              <a:rPr lang="ru-RU" sz="3600" dirty="0" smtClean="0">
                <a:solidFill>
                  <a:schemeClr val="bg1"/>
                </a:solidFill>
              </a:rPr>
              <a:t>от общего числа  школьников  </a:t>
            </a:r>
            <a:r>
              <a:rPr lang="ru-RU" sz="3600" dirty="0" smtClean="0">
                <a:solidFill>
                  <a:srgbClr val="FFC000"/>
                </a:solidFill>
              </a:rPr>
              <a:t>4-11 классов (144 чел.)</a:t>
            </a:r>
            <a:endParaRPr lang="ru-RU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11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9592" y="404664"/>
            <a:ext cx="7488832" cy="230832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Обучающиеся </a:t>
            </a:r>
            <a:r>
              <a:rPr lang="ru-RU" sz="3600" b="1" dirty="0" smtClean="0">
                <a:solidFill>
                  <a:srgbClr val="FFC000"/>
                </a:solidFill>
              </a:rPr>
              <a:t>4-11 классов </a:t>
            </a:r>
            <a:r>
              <a:rPr lang="ru-RU" sz="3600" dirty="0" smtClean="0">
                <a:solidFill>
                  <a:schemeClr val="bg1"/>
                </a:solidFill>
              </a:rPr>
              <a:t>приняли участие </a:t>
            </a:r>
            <a:r>
              <a:rPr lang="ru-RU" sz="3600" b="1" dirty="0" smtClean="0">
                <a:solidFill>
                  <a:srgbClr val="FFC000"/>
                </a:solidFill>
              </a:rPr>
              <a:t>в 19 предметных олимпиадах</a:t>
            </a:r>
            <a:r>
              <a:rPr lang="ru-RU" sz="3600" dirty="0" smtClean="0">
                <a:solidFill>
                  <a:schemeClr val="bg1"/>
                </a:solidFill>
              </a:rPr>
              <a:t>, что составило 90</a:t>
            </a:r>
            <a:r>
              <a:rPr lang="ru-RU" sz="3600" b="1" dirty="0" smtClean="0">
                <a:solidFill>
                  <a:srgbClr val="FFC000"/>
                </a:solidFill>
              </a:rPr>
              <a:t>% </a:t>
            </a:r>
            <a:r>
              <a:rPr lang="ru-RU" sz="3600" b="1" dirty="0" smtClean="0">
                <a:solidFill>
                  <a:schemeClr val="bg1"/>
                </a:solidFill>
              </a:rPr>
              <a:t>от общего числа олимпиад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3625673"/>
            <a:ext cx="8669713" cy="230832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</a:rPr>
              <a:t>Результаты ШЭ </a:t>
            </a:r>
            <a:r>
              <a:rPr lang="ru-RU" sz="3600" b="1" dirty="0" err="1" smtClean="0">
                <a:solidFill>
                  <a:schemeClr val="bg1"/>
                </a:solidFill>
              </a:rPr>
              <a:t>ВсОШ</a:t>
            </a:r>
            <a:r>
              <a:rPr lang="ru-RU" sz="3600" b="1" dirty="0" smtClean="0">
                <a:solidFill>
                  <a:schemeClr val="bg1"/>
                </a:solidFill>
              </a:rPr>
              <a:t> :</a:t>
            </a:r>
          </a:p>
          <a:p>
            <a:pPr algn="ctr"/>
            <a:r>
              <a:rPr lang="ru-RU" sz="3600" b="1" dirty="0" smtClean="0">
                <a:solidFill>
                  <a:srgbClr val="FFC000"/>
                </a:solidFill>
              </a:rPr>
              <a:t>40 призёров и победителей</a:t>
            </a:r>
            <a:r>
              <a:rPr lang="ru-RU" sz="3600" b="1" dirty="0" smtClean="0">
                <a:solidFill>
                  <a:schemeClr val="bg1"/>
                </a:solidFill>
              </a:rPr>
              <a:t>, что составило 28 </a:t>
            </a:r>
            <a:r>
              <a:rPr lang="ru-RU" sz="3600" b="1" dirty="0" smtClean="0">
                <a:solidFill>
                  <a:srgbClr val="FFC000"/>
                </a:solidFill>
              </a:rPr>
              <a:t>%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</a:p>
          <a:p>
            <a:pPr algn="ctr"/>
            <a:endParaRPr lang="ru-RU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1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755576" y="2420888"/>
            <a:ext cx="7931224" cy="3384376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20 обучающихся 8-11 классов приняли участие в  мероприятиях центра «</a:t>
            </a:r>
            <a:r>
              <a:rPr lang="ru-RU" smtClean="0">
                <a:solidFill>
                  <a:schemeClr val="bg1"/>
                </a:solidFill>
              </a:rPr>
              <a:t>ВЕГА» в </a:t>
            </a:r>
            <a:r>
              <a:rPr lang="ru-RU" dirty="0" smtClean="0">
                <a:solidFill>
                  <a:schemeClr val="bg1"/>
                </a:solidFill>
              </a:rPr>
              <a:t>рамках конкурсного отбора.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87624" y="332656"/>
            <a:ext cx="66247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Вега- </a:t>
            </a:r>
            <a:r>
              <a:rPr lang="ru-RU" sz="3200" b="1" dirty="0"/>
              <a:t>самарский региональный центр для одарённых </a:t>
            </a:r>
            <a:r>
              <a:rPr lang="ru-RU" sz="3200" b="1" dirty="0" smtClean="0"/>
              <a:t>детей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425822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Организация учебного процесса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Учебный план </a:t>
            </a:r>
            <a:r>
              <a:rPr lang="ru-RU" dirty="0" smtClean="0"/>
              <a:t>школы составлен </a:t>
            </a:r>
            <a:r>
              <a:rPr lang="ru-RU" dirty="0"/>
              <a:t>с учетом максимально допустимого количества часов, рассчитан на пятидневную неделю в </a:t>
            </a:r>
            <a:r>
              <a:rPr lang="ru-RU" dirty="0" smtClean="0"/>
              <a:t>1-9 и 11 классах и на шестидневную в 10 классе в </a:t>
            </a:r>
            <a:r>
              <a:rPr lang="ru-RU" dirty="0"/>
              <a:t>соответствии с требованиями </a:t>
            </a:r>
            <a:r>
              <a:rPr lang="ru-RU" dirty="0" err="1"/>
              <a:t>СанПин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Уроки </a:t>
            </a:r>
            <a:r>
              <a:rPr lang="ru-RU" dirty="0"/>
              <a:t>проводились в первую смену. </a:t>
            </a:r>
            <a:endParaRPr lang="ru-RU" dirty="0" smtClean="0"/>
          </a:p>
          <a:p>
            <a:r>
              <a:rPr lang="ru-RU" dirty="0" smtClean="0"/>
              <a:t>Вторая половина дня предназначалась для занятий, связанных с внеурочной деятельностью,  индивидуальной работой с обучающимися.</a:t>
            </a:r>
          </a:p>
          <a:p>
            <a:r>
              <a:rPr lang="ru-RU" dirty="0" smtClean="0"/>
              <a:t>63% элективных курсов и предметов, изучаемых на углублённом уровне, проводились  в  первую половину дня.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676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40160"/>
          </a:xfrm>
        </p:spPr>
        <p:txBody>
          <a:bodyPr>
            <a:normAutofit/>
          </a:bodyPr>
          <a:lstStyle/>
          <a:p>
            <a:r>
              <a:rPr lang="ru-RU" dirty="0" smtClean="0"/>
              <a:t> Достижения обучающихся</a:t>
            </a:r>
            <a:endParaRPr lang="ru-RU" sz="31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1731942"/>
              </p:ext>
            </p:extLst>
          </p:nvPr>
        </p:nvGraphicFramePr>
        <p:xfrm>
          <a:off x="539552" y="1722512"/>
          <a:ext cx="8147049" cy="5018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864096"/>
                <a:gridCol w="1152128"/>
                <a:gridCol w="3970585"/>
              </a:tblGrid>
              <a:tr h="680803">
                <a:tc>
                  <a:txBody>
                    <a:bodyPr/>
                    <a:lstStyle/>
                    <a:p>
                      <a:r>
                        <a:rPr lang="ru-RU" dirty="0" smtClean="0"/>
                        <a:t>Ф.И.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Конкурс</a:t>
                      </a:r>
                      <a:endParaRPr lang="ru-RU" dirty="0"/>
                    </a:p>
                  </a:txBody>
                  <a:tcPr/>
                </a:tc>
              </a:tr>
              <a:tr h="903373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Ашарина</a:t>
                      </a:r>
                      <a:r>
                        <a:rPr lang="ru-RU" baseline="0" dirty="0" smtClean="0"/>
                        <a:t> Диана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r>
                        <a:rPr lang="ru-RU" baseline="0" dirty="0" smtClean="0"/>
                        <a:t> место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Профильная смена «Функциональная</a:t>
                      </a:r>
                      <a:r>
                        <a:rPr lang="ru-RU" baseline="0" dirty="0" smtClean="0"/>
                        <a:t> грамотность: вызовы и эффективные практики»</a:t>
                      </a:r>
                      <a:endParaRPr lang="ru-RU" dirty="0"/>
                    </a:p>
                  </a:txBody>
                  <a:tcPr/>
                </a:tc>
              </a:tr>
              <a:tr h="637045">
                <a:tc>
                  <a:txBody>
                    <a:bodyPr/>
                    <a:lstStyle/>
                    <a:p>
                      <a:r>
                        <a:rPr lang="ru-RU" dirty="0" smtClean="0"/>
                        <a:t>Саркисян Элина</a:t>
                      </a:r>
                    </a:p>
                    <a:p>
                      <a:r>
                        <a:rPr lang="ru-RU" dirty="0" smtClean="0"/>
                        <a:t>Данилина Дарья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</a:p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r>
                        <a:rPr lang="ru-RU" baseline="0" dirty="0" smtClean="0"/>
                        <a:t> место</a:t>
                      </a:r>
                    </a:p>
                    <a:p>
                      <a:r>
                        <a:rPr lang="ru-RU" baseline="0" dirty="0" smtClean="0"/>
                        <a:t>2 место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Окружной</a:t>
                      </a:r>
                      <a:r>
                        <a:rPr lang="ru-RU" baseline="0" dirty="0" smtClean="0"/>
                        <a:t> к</a:t>
                      </a:r>
                      <a:r>
                        <a:rPr lang="ru-RU" dirty="0" smtClean="0"/>
                        <a:t>онкурс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smtClean="0"/>
                        <a:t>– фестиваль «О губернии по -</a:t>
                      </a:r>
                      <a:r>
                        <a:rPr lang="ru-RU" baseline="0" dirty="0" err="1" smtClean="0"/>
                        <a:t>английски</a:t>
                      </a:r>
                      <a:r>
                        <a:rPr lang="ru-RU" baseline="0" dirty="0" smtClean="0"/>
                        <a:t> с </a:t>
                      </a:r>
                      <a:r>
                        <a:rPr lang="ru-RU" baseline="0" dirty="0" smtClean="0"/>
                        <a:t>любовью!»</a:t>
                      </a:r>
                      <a:endParaRPr lang="ru-RU" dirty="0"/>
                    </a:p>
                  </a:txBody>
                  <a:tcPr/>
                </a:tc>
              </a:tr>
              <a:tr h="933069">
                <a:tc>
                  <a:txBody>
                    <a:bodyPr/>
                    <a:lstStyle/>
                    <a:p>
                      <a:r>
                        <a:rPr lang="ru-RU" dirty="0" smtClean="0"/>
                        <a:t>Сивцова Дарья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место 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2</a:t>
                      </a:r>
                      <a:r>
                        <a:rPr lang="ru-RU" baseline="0" dirty="0" smtClean="0"/>
                        <a:t> место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Профильная смена «Ученик года – 2024» (округ)</a:t>
                      </a:r>
                    </a:p>
                    <a:p>
                      <a:r>
                        <a:rPr lang="ru-RU" dirty="0" smtClean="0"/>
                        <a:t>область</a:t>
                      </a:r>
                      <a:endParaRPr lang="ru-RU" dirty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ru-RU" dirty="0" smtClean="0"/>
                        <a:t>Пантелеева Полина</a:t>
                      </a:r>
                    </a:p>
                    <a:p>
                      <a:r>
                        <a:rPr lang="ru-RU" dirty="0" smtClean="0"/>
                        <a:t>Мещерякова Екатерина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</a:p>
                    <a:p>
                      <a:r>
                        <a:rPr lang="ru-RU" dirty="0"/>
                        <a:t>8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место</a:t>
                      </a:r>
                    </a:p>
                    <a:p>
                      <a:r>
                        <a:rPr lang="ru-RU" dirty="0" smtClean="0"/>
                        <a:t>3 место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Окружной</a:t>
                      </a:r>
                      <a:r>
                        <a:rPr lang="ru-RU" baseline="0" dirty="0" smtClean="0"/>
                        <a:t> этап областного конкурса </a:t>
                      </a:r>
                      <a:r>
                        <a:rPr lang="ru-RU" dirty="0" smtClean="0"/>
                        <a:t> чтецов «Наследие</a:t>
                      </a:r>
                      <a:r>
                        <a:rPr lang="ru-RU" baseline="0" dirty="0" smtClean="0"/>
                        <a:t> Омара Хайяма»</a:t>
                      </a:r>
                      <a:endParaRPr lang="ru-RU" dirty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Сараева</a:t>
                      </a:r>
                      <a:r>
                        <a:rPr lang="ru-RU" dirty="0" smtClean="0"/>
                        <a:t> Жанна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место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Региональный этап Всероссийской олимпиады по естественнонаучной грамотности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304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40160"/>
          </a:xfrm>
        </p:spPr>
        <p:txBody>
          <a:bodyPr>
            <a:normAutofit/>
          </a:bodyPr>
          <a:lstStyle/>
          <a:p>
            <a:r>
              <a:rPr lang="ru-RU" dirty="0" smtClean="0"/>
              <a:t> Достижения обучающихся</a:t>
            </a:r>
            <a:endParaRPr lang="ru-RU" sz="31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951106"/>
              </p:ext>
            </p:extLst>
          </p:nvPr>
        </p:nvGraphicFramePr>
        <p:xfrm>
          <a:off x="539552" y="1722512"/>
          <a:ext cx="8147049" cy="3716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864096"/>
                <a:gridCol w="1152128"/>
                <a:gridCol w="3970585"/>
              </a:tblGrid>
              <a:tr h="680803">
                <a:tc>
                  <a:txBody>
                    <a:bodyPr/>
                    <a:lstStyle/>
                    <a:p>
                      <a:r>
                        <a:rPr lang="ru-RU" dirty="0" smtClean="0"/>
                        <a:t>Ф.И.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Конкурс</a:t>
                      </a:r>
                      <a:endParaRPr lang="ru-RU" dirty="0"/>
                    </a:p>
                  </a:txBody>
                  <a:tcPr/>
                </a:tc>
              </a:tr>
              <a:tr h="903373">
                <a:tc>
                  <a:txBody>
                    <a:bodyPr/>
                    <a:lstStyle/>
                    <a:p>
                      <a:r>
                        <a:rPr lang="ru-RU" dirty="0" smtClean="0"/>
                        <a:t>Смирнова</a:t>
                      </a:r>
                      <a:r>
                        <a:rPr lang="ru-RU" baseline="0" dirty="0" smtClean="0"/>
                        <a:t> Анастасия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Диплом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Областной</a:t>
                      </a:r>
                      <a:r>
                        <a:rPr lang="ru-RU" baseline="0" dirty="0" smtClean="0"/>
                        <a:t> конкурс «Поэтическая радуга юности»</a:t>
                      </a:r>
                      <a:endParaRPr lang="ru-RU" dirty="0"/>
                    </a:p>
                  </a:txBody>
                  <a:tcPr/>
                </a:tc>
              </a:tr>
              <a:tr h="637045">
                <a:tc>
                  <a:txBody>
                    <a:bodyPr/>
                    <a:lstStyle/>
                    <a:p>
                      <a:r>
                        <a:rPr lang="ru-RU" dirty="0" smtClean="0"/>
                        <a:t>Киреев</a:t>
                      </a:r>
                      <a:r>
                        <a:rPr lang="ru-RU" baseline="0" dirty="0" smtClean="0"/>
                        <a:t> Никита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7А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Лауреат</a:t>
                      </a:r>
                      <a:r>
                        <a:rPr lang="ru-RU" baseline="0" dirty="0" smtClean="0"/>
                        <a:t> </a:t>
                      </a:r>
                      <a:r>
                        <a:rPr lang="en-US" baseline="0" dirty="0" smtClean="0"/>
                        <a:t>I</a:t>
                      </a:r>
                      <a:r>
                        <a:rPr lang="ru-RU" baseline="0" dirty="0" smtClean="0"/>
                        <a:t> степени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 </a:t>
                      </a:r>
                      <a:r>
                        <a:rPr lang="ru-RU" dirty="0" smtClean="0"/>
                        <a:t>Международный фестиваль – конкурс для людей с ограниченными возможностями здоровья «Мы вместе!»</a:t>
                      </a:r>
                      <a:endParaRPr lang="ru-RU" dirty="0"/>
                    </a:p>
                  </a:txBody>
                  <a:tcPr/>
                </a:tc>
              </a:tr>
              <a:tr h="933069">
                <a:tc>
                  <a:txBody>
                    <a:bodyPr/>
                    <a:lstStyle/>
                    <a:p>
                      <a:r>
                        <a:rPr lang="ru-RU" dirty="0" smtClean="0"/>
                        <a:t>Саркисян</a:t>
                      </a:r>
                      <a:r>
                        <a:rPr lang="ru-RU" baseline="0" dirty="0" smtClean="0"/>
                        <a:t> Элина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smtClean="0"/>
                        <a:t>место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Областной</a:t>
                      </a:r>
                      <a:r>
                        <a:rPr lang="ru-RU" baseline="0" dirty="0" smtClean="0"/>
                        <a:t> конкурс </a:t>
                      </a:r>
                      <a:r>
                        <a:rPr lang="en-US" baseline="0" dirty="0" smtClean="0"/>
                        <a:t>Pro-</a:t>
                      </a:r>
                      <a:r>
                        <a:rPr lang="ru-RU" baseline="0" dirty="0" smtClean="0"/>
                        <a:t>перевод «О России по- </a:t>
                      </a:r>
                      <a:r>
                        <a:rPr lang="ru-RU" baseline="0" dirty="0" err="1" smtClean="0"/>
                        <a:t>английски</a:t>
                      </a:r>
                      <a:r>
                        <a:rPr lang="ru-RU" baseline="0" dirty="0" smtClean="0"/>
                        <a:t>»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13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Конкурсы профессионального мастерства/мероприятия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1125267"/>
              </p:ext>
            </p:extLst>
          </p:nvPr>
        </p:nvGraphicFramePr>
        <p:xfrm>
          <a:off x="395536" y="1124745"/>
          <a:ext cx="8229600" cy="4933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504"/>
                <a:gridCol w="1656184"/>
                <a:gridCol w="2036912"/>
              </a:tblGrid>
              <a:tr h="382579">
                <a:tc>
                  <a:txBody>
                    <a:bodyPr/>
                    <a:lstStyle/>
                    <a:p>
                      <a:r>
                        <a:rPr lang="ru-RU" dirty="0" smtClean="0"/>
                        <a:t>Конкурсы/мероприятия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Ф.И.О.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</a:t>
                      </a:r>
                      <a:endParaRPr lang="ru-RU" dirty="0"/>
                    </a:p>
                  </a:txBody>
                  <a:tcPr/>
                </a:tc>
              </a:tr>
              <a:tr h="7695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Районный</a:t>
                      </a:r>
                      <a:r>
                        <a:rPr lang="ru-RU" baseline="0" dirty="0" smtClean="0"/>
                        <a:t> этап конкурса педагогов дополнительного образования </a:t>
                      </a:r>
                      <a:r>
                        <a:rPr lang="ru-RU" dirty="0" smtClean="0"/>
                        <a:t> «Сердце</a:t>
                      </a:r>
                      <a:r>
                        <a:rPr lang="ru-RU" baseline="0" dirty="0" smtClean="0"/>
                        <a:t> отдаю детям</a:t>
                      </a:r>
                      <a:r>
                        <a:rPr lang="ru-RU" dirty="0" smtClean="0"/>
                        <a:t>»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Полутина Г.В.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Полутина Г.В.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место</a:t>
                      </a:r>
                      <a:endParaRPr lang="ru-RU" dirty="0"/>
                    </a:p>
                  </a:txBody>
                  <a:tcPr/>
                </a:tc>
              </a:tr>
              <a:tr h="8769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/>
                        <a:t>Окружной  этап конкурса педагогов дополнительного образования </a:t>
                      </a:r>
                      <a:r>
                        <a:rPr lang="ru-RU" dirty="0" smtClean="0"/>
                        <a:t> «Сердце</a:t>
                      </a:r>
                      <a:r>
                        <a:rPr lang="ru-RU" baseline="0" dirty="0" smtClean="0"/>
                        <a:t> отдаю детям</a:t>
                      </a:r>
                      <a:r>
                        <a:rPr lang="ru-RU" dirty="0" smtClean="0"/>
                        <a:t>»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3 место</a:t>
                      </a:r>
                      <a:endParaRPr lang="ru-RU" dirty="0"/>
                    </a:p>
                  </a:txBody>
                  <a:tcPr/>
                </a:tc>
              </a:tr>
              <a:tr h="876972">
                <a:tc>
                  <a:txBody>
                    <a:bodyPr/>
                    <a:lstStyle/>
                    <a:p>
                      <a:r>
                        <a:rPr lang="ru-RU" dirty="0" smtClean="0"/>
                        <a:t>Районный этап конкурса «Учитель</a:t>
                      </a:r>
                      <a:r>
                        <a:rPr lang="ru-RU" baseline="0" dirty="0" smtClean="0"/>
                        <a:t> года»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Крупенина Л.В.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</a:t>
                      </a:r>
                      <a:r>
                        <a:rPr lang="ru-RU" dirty="0" smtClean="0"/>
                        <a:t>место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876972">
                <a:tc>
                  <a:txBody>
                    <a:bodyPr/>
                    <a:lstStyle/>
                    <a:p>
                      <a:r>
                        <a:rPr lang="ru-RU" dirty="0" smtClean="0"/>
                        <a:t>Областной конкурс культурно-массовых мероприятий в ОО «Сила традиций народов Поволжья»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Цапаева</a:t>
                      </a:r>
                      <a:r>
                        <a:rPr lang="ru-RU" dirty="0" smtClean="0"/>
                        <a:t> Т.В.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место</a:t>
                      </a:r>
                      <a:endParaRPr lang="ru-RU" dirty="0"/>
                    </a:p>
                  </a:txBody>
                  <a:tcPr/>
                </a:tc>
              </a:tr>
              <a:tr h="382579">
                <a:tc>
                  <a:txBody>
                    <a:bodyPr/>
                    <a:lstStyle/>
                    <a:p>
                      <a:r>
                        <a:rPr lang="ru-RU" dirty="0" smtClean="0"/>
                        <a:t>Эксперт работ по химии ГИА-9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Пигарёва</a:t>
                      </a:r>
                      <a:r>
                        <a:rPr lang="ru-RU" dirty="0" smtClean="0"/>
                        <a:t> Г.А.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Справка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13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Управленческие решения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1. Продолжить работу с одарёнными детьми при подготовке  </a:t>
            </a:r>
            <a:r>
              <a:rPr lang="ru-RU" dirty="0"/>
              <a:t>к предметным </a:t>
            </a:r>
            <a:r>
              <a:rPr lang="ru-RU" dirty="0" smtClean="0"/>
              <a:t>олимпиадам, конкурсам, акциям различного уровня. </a:t>
            </a:r>
          </a:p>
          <a:p>
            <a:r>
              <a:rPr lang="ru-RU" dirty="0"/>
              <a:t>2</a:t>
            </a:r>
            <a:r>
              <a:rPr lang="ru-RU" dirty="0" smtClean="0"/>
              <a:t>. Педагогам продолжить </a:t>
            </a:r>
            <a:r>
              <a:rPr lang="ru-RU" dirty="0"/>
              <a:t>работу </a:t>
            </a:r>
            <a:r>
              <a:rPr lang="ru-RU" dirty="0" smtClean="0"/>
              <a:t>по обмену опытом </a:t>
            </a:r>
            <a:r>
              <a:rPr lang="ru-RU" dirty="0"/>
              <a:t>по </a:t>
            </a:r>
            <a:r>
              <a:rPr lang="ru-RU" dirty="0" smtClean="0"/>
              <a:t>совершенствованию </a:t>
            </a:r>
            <a:r>
              <a:rPr lang="ru-RU" dirty="0"/>
              <a:t>организации исследовательской </a:t>
            </a:r>
            <a:r>
              <a:rPr lang="ru-RU" dirty="0" smtClean="0"/>
              <a:t>деятельности обучающихся.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847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1440160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dirty="0" smtClean="0">
                <a:solidFill>
                  <a:schemeClr val="bg1"/>
                </a:solidFill>
              </a:rPr>
              <a:t>Спасибо за внимание!</a:t>
            </a:r>
            <a:endParaRPr lang="ru-RU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40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Количественные показатели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7165454"/>
              </p:ext>
            </p:extLst>
          </p:nvPr>
        </p:nvGraphicFramePr>
        <p:xfrm>
          <a:off x="467544" y="2060848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7008"/>
                <a:gridCol w="224259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Класс-комплекты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ГБОУ СОШ с. Марьевка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Краснополянский</a:t>
                      </a:r>
                      <a:r>
                        <a:rPr lang="ru-RU" dirty="0" smtClean="0"/>
                        <a:t> филиал ГБОУ СОШ с. Марьевка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7984440"/>
              </p:ext>
            </p:extLst>
          </p:nvPr>
        </p:nvGraphicFramePr>
        <p:xfrm>
          <a:off x="467544" y="4077072"/>
          <a:ext cx="82296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2872"/>
                <a:gridCol w="1872208"/>
                <a:gridCol w="1594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 обучающихся:   188-186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</a:t>
                      </a: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начало года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</a:t>
                      </a:r>
                      <a:r>
                        <a:rPr lang="ru-RU" baseline="0" dirty="0" smtClean="0"/>
                        <a:t> к</a:t>
                      </a:r>
                      <a:r>
                        <a:rPr lang="ru-RU" dirty="0" smtClean="0"/>
                        <a:t>онец года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ГБОУ СОШ с. Марьевка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Краснополянский</a:t>
                      </a:r>
                      <a:r>
                        <a:rPr lang="ru-RU" dirty="0" smtClean="0"/>
                        <a:t> филиал ГБОУ СОШ с. Марьевка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157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Дети с ОВЗ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19256" cy="194421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Всего детей с ОВЗ – 18 человек</a:t>
            </a:r>
          </a:p>
          <a:p>
            <a:r>
              <a:rPr lang="ru-RU" sz="2800" dirty="0" smtClean="0"/>
              <a:t>Интегрировано обучалось – 10 человек</a:t>
            </a:r>
          </a:p>
          <a:p>
            <a:r>
              <a:rPr lang="ru-RU" sz="2800" dirty="0" smtClean="0"/>
              <a:t>Индивидуально на дому – 8 человек</a:t>
            </a:r>
            <a:endParaRPr lang="ru-RU" sz="2800" dirty="0"/>
          </a:p>
        </p:txBody>
      </p:sp>
      <p:graphicFrame>
        <p:nvGraphicFramePr>
          <p:cNvPr id="4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742946"/>
              </p:ext>
            </p:extLst>
          </p:nvPr>
        </p:nvGraphicFramePr>
        <p:xfrm>
          <a:off x="2555776" y="8325544"/>
          <a:ext cx="843527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1800200"/>
                <a:gridCol w="288032"/>
                <a:gridCol w="360040"/>
                <a:gridCol w="288032"/>
                <a:gridCol w="288032"/>
                <a:gridCol w="288032"/>
                <a:gridCol w="288032"/>
                <a:gridCol w="288032"/>
                <a:gridCol w="288032"/>
                <a:gridCol w="288032"/>
                <a:gridCol w="432048"/>
                <a:gridCol w="44239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001341"/>
              </p:ext>
            </p:extLst>
          </p:nvPr>
        </p:nvGraphicFramePr>
        <p:xfrm>
          <a:off x="395534" y="3448049"/>
          <a:ext cx="8208915" cy="20691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2435"/>
                <a:gridCol w="1365228"/>
                <a:gridCol w="544754"/>
                <a:gridCol w="586530"/>
                <a:gridCol w="586530"/>
                <a:gridCol w="592379"/>
                <a:gridCol w="592379"/>
                <a:gridCol w="592379"/>
                <a:gridCol w="592379"/>
                <a:gridCol w="592379"/>
                <a:gridCol w="591543"/>
              </a:tblGrid>
              <a:tr h="19993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                                                     классы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864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ГБОУ СОШ с. Марьевка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интегрировано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61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на дому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618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Краснополянский</a:t>
                      </a:r>
                      <a:r>
                        <a:rPr lang="ru-RU" sz="1100" dirty="0">
                          <a:effectLst/>
                        </a:rPr>
                        <a:t> филиал ГБОУ СОШ с. Марьевка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интегрировано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82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на дому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85900" y="32194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57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96580"/>
              </p:ext>
            </p:extLst>
          </p:nvPr>
        </p:nvGraphicFramePr>
        <p:xfrm>
          <a:off x="323528" y="4653136"/>
          <a:ext cx="8496942" cy="147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7913"/>
                <a:gridCol w="561005"/>
                <a:gridCol w="669126"/>
                <a:gridCol w="669126"/>
                <a:gridCol w="520430"/>
                <a:gridCol w="520430"/>
                <a:gridCol w="520430"/>
                <a:gridCol w="520430"/>
                <a:gridCol w="520430"/>
                <a:gridCol w="520430"/>
                <a:gridCol w="520430"/>
                <a:gridCol w="456762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</a:tr>
              <a:tr h="305832">
                <a:tc>
                  <a:txBody>
                    <a:bodyPr/>
                    <a:lstStyle/>
                    <a:p>
                      <a:r>
                        <a:rPr lang="ru-RU" dirty="0" smtClean="0"/>
                        <a:t>Отличники - 15 чел.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00112">
                <a:tc>
                  <a:txBody>
                    <a:bodyPr/>
                    <a:lstStyle/>
                    <a:p>
                      <a:r>
                        <a:rPr lang="ru-RU" dirty="0" smtClean="0"/>
                        <a:t>Хорошисты – 51 чел.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Неуспевающие – 4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чел.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2172185"/>
              </p:ext>
            </p:extLst>
          </p:nvPr>
        </p:nvGraphicFramePr>
        <p:xfrm>
          <a:off x="755576" y="404664"/>
          <a:ext cx="7488832" cy="4103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115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2060196"/>
              </p:ext>
            </p:extLst>
          </p:nvPr>
        </p:nvGraphicFramePr>
        <p:xfrm>
          <a:off x="683568" y="260648"/>
          <a:ext cx="7931224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584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4000" dirty="0" smtClean="0"/>
              <a:t>АНАЛИЗ </a:t>
            </a:r>
            <a:r>
              <a:rPr lang="ru-RU" sz="4000" dirty="0"/>
              <a:t>РЕЗУЛЬТАТОВ ВПР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2445097"/>
              </p:ext>
            </p:extLst>
          </p:nvPr>
        </p:nvGraphicFramePr>
        <p:xfrm>
          <a:off x="323529" y="1004887"/>
          <a:ext cx="8352927" cy="552045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76864"/>
                <a:gridCol w="1376864"/>
                <a:gridCol w="736566"/>
                <a:gridCol w="573747"/>
                <a:gridCol w="575039"/>
                <a:gridCol w="575039"/>
                <a:gridCol w="1157185"/>
                <a:gridCol w="1157185"/>
                <a:gridCol w="824438"/>
              </a:tblGrid>
              <a:tr h="8532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marL="64770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класс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marL="63500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предметы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marL="65405" marR="8636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писали</a:t>
                      </a:r>
                      <a:r>
                        <a:rPr lang="en-US" sz="1100" spc="-26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работу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marR="60960" algn="r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marR="61595" algn="r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marR="60325" algn="r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marR="62865" algn="r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marL="102235">
                        <a:lnSpc>
                          <a:spcPts val="125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уровень выполнения 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marL="64135">
                        <a:lnSpc>
                          <a:spcPts val="126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КЗ</a:t>
                      </a:r>
                      <a:r>
                        <a:rPr lang="en-US" sz="1100" spc="10">
                          <a:effectLst/>
                        </a:rPr>
                        <a:t> </a:t>
                      </a:r>
                      <a:endParaRPr lang="ru-RU" sz="900">
                        <a:effectLst/>
                      </a:endParaRPr>
                    </a:p>
                    <a:p>
                      <a:pPr marL="64135">
                        <a:lnSpc>
                          <a:spcPts val="126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202</a:t>
                      </a:r>
                      <a:r>
                        <a:rPr lang="ru-RU" sz="1100">
                          <a:effectLst/>
                        </a:rPr>
                        <a:t>3</a:t>
                      </a:r>
                      <a:r>
                        <a:rPr lang="en-US" sz="1100">
                          <a:effectLst/>
                        </a:rPr>
                        <a:t>-</a:t>
                      </a:r>
                      <a:endParaRPr lang="ru-RU" sz="900">
                        <a:effectLst/>
                      </a:endParaRPr>
                    </a:p>
                    <a:p>
                      <a:pPr marL="64135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202</a:t>
                      </a:r>
                      <a:r>
                        <a:rPr lang="ru-RU" sz="1100">
                          <a:effectLst/>
                        </a:rPr>
                        <a:t>4</a:t>
                      </a:r>
                      <a:r>
                        <a:rPr lang="ru-RU" sz="1100" spc="-70">
                          <a:effectLst/>
                        </a:rPr>
                        <a:t> </a:t>
                      </a:r>
                      <a:r>
                        <a:rPr lang="en-US" sz="1100">
                          <a:effectLst/>
                        </a:rPr>
                        <a:t>уч.г.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169862">
                <a:tc rowSpan="3"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 класс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vert="vert27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русский</a:t>
                      </a:r>
                      <a:r>
                        <a:rPr lang="en-US" sz="1100" spc="-10">
                          <a:effectLst/>
                        </a:rPr>
                        <a:t> </a:t>
                      </a:r>
                      <a:r>
                        <a:rPr lang="en-US" sz="1100">
                          <a:effectLst/>
                        </a:rPr>
                        <a:t>язык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18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4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1595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2865" algn="ct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  </a:t>
                      </a:r>
                      <a:r>
                        <a:rPr lang="ru-RU" sz="11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8420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94</a:t>
                      </a:r>
                      <a:r>
                        <a:rPr lang="en-US" sz="1100">
                          <a:effectLst/>
                        </a:rPr>
                        <a:t>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61</a:t>
                      </a:r>
                      <a:r>
                        <a:rPr lang="en-US" sz="1100">
                          <a:effectLst/>
                        </a:rPr>
                        <a:t>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1698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математика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960" algn="ct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</a:t>
                      </a:r>
                      <a:r>
                        <a:rPr lang="ru-RU" sz="11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1595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8420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r>
                        <a:rPr lang="ru-RU" sz="1100">
                          <a:effectLst/>
                        </a:rPr>
                        <a:t>7</a:t>
                      </a:r>
                      <a:r>
                        <a:rPr lang="en-US" sz="1100">
                          <a:effectLst/>
                        </a:rPr>
                        <a:t>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641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окружающий</a:t>
                      </a:r>
                      <a:r>
                        <a:rPr lang="en-US" sz="1100" spc="-10">
                          <a:effectLst/>
                        </a:rPr>
                        <a:t> </a:t>
                      </a:r>
                      <a:r>
                        <a:rPr lang="en-US" sz="1100">
                          <a:effectLst/>
                        </a:rPr>
                        <a:t>мир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1595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10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8420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78</a:t>
                      </a:r>
                      <a:r>
                        <a:rPr lang="en-US" sz="1100">
                          <a:effectLst/>
                        </a:rPr>
                        <a:t>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64100">
                <a:tc rowSpan="4"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 класс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vert="vert27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5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русский</a:t>
                      </a:r>
                      <a:r>
                        <a:rPr lang="en-US" sz="1100" spc="-10">
                          <a:effectLst/>
                        </a:rPr>
                        <a:t> </a:t>
                      </a:r>
                      <a:r>
                        <a:rPr lang="en-US" sz="1100">
                          <a:effectLst/>
                        </a:rPr>
                        <a:t>язык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2230" algn="ctr">
                        <a:lnSpc>
                          <a:spcPts val="125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 </a:t>
                      </a:r>
                      <a:r>
                        <a:rPr lang="ru-RU" sz="1100">
                          <a:effectLst/>
                        </a:rPr>
                        <a:t>14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25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1595" algn="r">
                        <a:lnSpc>
                          <a:spcPts val="125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4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ts val="125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8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ts val="125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8420" algn="r">
                        <a:lnSpc>
                          <a:spcPts val="125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125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43</a:t>
                      </a:r>
                      <a:r>
                        <a:rPr lang="en-US" sz="1100">
                          <a:effectLst/>
                        </a:rPr>
                        <a:t>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1698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5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математика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125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r>
                        <a:rPr lang="ru-RU" sz="11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25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1595" algn="r">
                        <a:lnSpc>
                          <a:spcPts val="125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ts val="125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ts val="125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8420" algn="r">
                        <a:lnSpc>
                          <a:spcPts val="125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ts val="125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43</a:t>
                      </a:r>
                      <a:r>
                        <a:rPr lang="en-US" sz="1100">
                          <a:effectLst/>
                        </a:rPr>
                        <a:t>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1698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история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1595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7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8420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46</a:t>
                      </a:r>
                      <a:r>
                        <a:rPr lang="en-US" sz="1100">
                          <a:effectLst/>
                        </a:rPr>
                        <a:t>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172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120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биология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5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r>
                        <a:rPr lang="ru-RU" sz="11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461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080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100</a:t>
                      </a:r>
                      <a:r>
                        <a:rPr lang="en-US" sz="1100">
                          <a:effectLst/>
                        </a:rPr>
                        <a:t>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r>
                        <a:rPr lang="ru-RU" sz="1100">
                          <a:effectLst/>
                        </a:rPr>
                        <a:t>0</a:t>
                      </a:r>
                      <a:r>
                        <a:rPr lang="en-US" sz="1100">
                          <a:effectLst/>
                        </a:rPr>
                        <a:t>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172475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marL="7112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 класс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vert="vert270"/>
                </a:tc>
                <a:tc>
                  <a:txBody>
                    <a:bodyPr/>
                    <a:lstStyle/>
                    <a:p>
                      <a:pPr marL="71120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русский</a:t>
                      </a:r>
                      <a:r>
                        <a:rPr lang="en-US" sz="1100" spc="-10">
                          <a:effectLst/>
                        </a:rPr>
                        <a:t> </a:t>
                      </a:r>
                      <a:r>
                        <a:rPr lang="en-US" sz="1100">
                          <a:effectLst/>
                        </a:rPr>
                        <a:t>язык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5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461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080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100</a:t>
                      </a:r>
                      <a:r>
                        <a:rPr lang="en-US" sz="1100">
                          <a:effectLst/>
                        </a:rPr>
                        <a:t>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r>
                        <a:rPr lang="en-US" sz="1100">
                          <a:effectLst/>
                        </a:rPr>
                        <a:t>4%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172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120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математика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5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461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080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93</a:t>
                      </a:r>
                      <a:r>
                        <a:rPr lang="en-US" sz="1100">
                          <a:effectLst/>
                        </a:rPr>
                        <a:t>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36</a:t>
                      </a:r>
                      <a:r>
                        <a:rPr lang="en-US" sz="1100">
                          <a:effectLst/>
                        </a:rPr>
                        <a:t>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3412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120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биология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5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461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5" algn="ct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  </a:t>
                      </a:r>
                      <a:r>
                        <a:rPr lang="ru-RU" sz="11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080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92</a:t>
                      </a:r>
                      <a:r>
                        <a:rPr lang="en-US" sz="1100">
                          <a:effectLst/>
                        </a:rPr>
                        <a:t>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64</a:t>
                      </a:r>
                      <a:r>
                        <a:rPr lang="en-US" sz="1100">
                          <a:effectLst/>
                        </a:rPr>
                        <a:t>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641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обществознание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5" algn="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0800" algn="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43%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169862">
                <a:tc rowSpan="6"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marL="246380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7класс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vert="vert270"/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русский</a:t>
                      </a:r>
                      <a:r>
                        <a:rPr lang="en-US" sz="1100" spc="-10">
                          <a:effectLst/>
                        </a:rPr>
                        <a:t> </a:t>
                      </a:r>
                      <a:r>
                        <a:rPr lang="en-US" sz="1100">
                          <a:effectLst/>
                        </a:rPr>
                        <a:t>язык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5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r>
                        <a:rPr lang="ru-RU" sz="11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0800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100</a:t>
                      </a:r>
                      <a:r>
                        <a:rPr lang="en-US" sz="1100">
                          <a:effectLst/>
                        </a:rPr>
                        <a:t>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46</a:t>
                      </a:r>
                      <a:r>
                        <a:rPr lang="en-US" sz="1100">
                          <a:effectLst/>
                        </a:rPr>
                        <a:t>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172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120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математика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5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r>
                        <a:rPr lang="ru-RU" sz="11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461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r>
                        <a:rPr lang="ru-RU" sz="11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080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46</a:t>
                      </a:r>
                      <a:r>
                        <a:rPr lang="en-US" sz="1100">
                          <a:effectLst/>
                        </a:rPr>
                        <a:t>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641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физика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5" algn="ct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 </a:t>
                      </a:r>
                      <a:r>
                        <a:rPr lang="ru-RU" sz="1100">
                          <a:effectLst/>
                        </a:rPr>
                        <a:t>1</a:t>
                      </a:r>
                      <a:r>
                        <a:rPr lang="en-US" sz="11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0800" algn="ct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    </a:t>
                      </a:r>
                      <a:r>
                        <a:rPr lang="ru-RU" sz="1100">
                          <a:effectLst/>
                        </a:rPr>
                        <a:t>93</a:t>
                      </a:r>
                      <a:r>
                        <a:rPr lang="en-US" sz="1100">
                          <a:effectLst/>
                        </a:rPr>
                        <a:t>  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29</a:t>
                      </a:r>
                      <a:r>
                        <a:rPr lang="en-US" sz="1100">
                          <a:effectLst/>
                        </a:rPr>
                        <a:t>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641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история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5" algn="ct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 </a:t>
                      </a:r>
                      <a:r>
                        <a:rPr lang="ru-RU" sz="1100">
                          <a:effectLst/>
                        </a:rPr>
                        <a:t>12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0800" algn="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50</a:t>
                      </a:r>
                      <a:r>
                        <a:rPr lang="en-US" sz="1100">
                          <a:effectLst/>
                        </a:rPr>
                        <a:t>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1698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Биология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5" algn="ct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0800" algn="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100%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58%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641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обществознание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5" algn="ct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0800" algn="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100%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126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50%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169862">
                <a:tc rowSpan="4">
                  <a:txBody>
                    <a:bodyPr/>
                    <a:lstStyle/>
                    <a:p>
                      <a:pPr marL="2540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8класс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русский</a:t>
                      </a:r>
                      <a:r>
                        <a:rPr lang="en-US" sz="1100" spc="-10">
                          <a:effectLst/>
                        </a:rPr>
                        <a:t> </a:t>
                      </a:r>
                      <a:r>
                        <a:rPr lang="en-US" sz="1100">
                          <a:effectLst/>
                        </a:rPr>
                        <a:t>язык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5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0800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91</a:t>
                      </a:r>
                      <a:r>
                        <a:rPr lang="en-US" sz="1100" dirty="0">
                          <a:effectLst/>
                        </a:rPr>
                        <a:t>%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126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r>
                        <a:rPr lang="en-US" sz="1100">
                          <a:effectLst/>
                        </a:rPr>
                        <a:t>0%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172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120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математика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5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461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r>
                        <a:rPr lang="ru-RU" sz="11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080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96</a:t>
                      </a:r>
                      <a:r>
                        <a:rPr lang="en-US" sz="1100" dirty="0">
                          <a:effectLst/>
                        </a:rPr>
                        <a:t>%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</a:t>
                      </a:r>
                      <a:r>
                        <a:rPr lang="ru-RU" sz="1100" dirty="0">
                          <a:effectLst/>
                        </a:rPr>
                        <a:t>6</a:t>
                      </a:r>
                      <a:r>
                        <a:rPr lang="en-US" sz="1100" dirty="0">
                          <a:effectLst/>
                        </a:rPr>
                        <a:t>%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172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120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физика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5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461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080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91</a:t>
                      </a:r>
                      <a:r>
                        <a:rPr lang="en-US" sz="1100">
                          <a:effectLst/>
                        </a:rPr>
                        <a:t>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43</a:t>
                      </a:r>
                      <a:r>
                        <a:rPr lang="en-US" sz="1100" dirty="0">
                          <a:effectLst/>
                        </a:rPr>
                        <a:t>%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172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120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история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5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461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r>
                        <a:rPr lang="ru-RU" sz="11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080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43</a:t>
                      </a:r>
                      <a:r>
                        <a:rPr lang="en-US" sz="1100" dirty="0">
                          <a:effectLst/>
                        </a:rPr>
                        <a:t>%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1724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11 класс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1120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биология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5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461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080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100%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100%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1724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6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итого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5" algn="r">
                        <a:lnSpc>
                          <a:spcPts val="126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26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26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126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126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ts val="126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</a:t>
                      </a:r>
                      <a:r>
                        <a:rPr lang="ru-RU" sz="1100">
                          <a:effectLst/>
                        </a:rPr>
                        <a:t>8</a:t>
                      </a:r>
                      <a:r>
                        <a:rPr lang="en-US" sz="1100">
                          <a:effectLst/>
                        </a:rPr>
                        <a:t>%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5" algn="r">
                        <a:lnSpc>
                          <a:spcPts val="126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53%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12950" y="5476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469752" tIns="609408" rIns="292008" bIns="1777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136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Управленческие решения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81128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1. </a:t>
            </a:r>
            <a:r>
              <a:rPr lang="ru-RU" dirty="0" smtClean="0"/>
              <a:t> </a:t>
            </a:r>
            <a:r>
              <a:rPr lang="ru-RU" dirty="0"/>
              <a:t>Зам. директора по УВР совместно с руководителями МО, учителями-предметниками разработать </a:t>
            </a:r>
            <a:r>
              <a:rPr lang="ru-RU" dirty="0" smtClean="0"/>
              <a:t>план </a:t>
            </a:r>
            <a:r>
              <a:rPr lang="ru-RU" dirty="0"/>
              <a:t>комплексных мер, направленных на повышение успеваемости и качества знаний </a:t>
            </a:r>
            <a:r>
              <a:rPr lang="ru-RU" dirty="0" smtClean="0"/>
              <a:t>обучающихся.</a:t>
            </a:r>
          </a:p>
          <a:p>
            <a:r>
              <a:rPr lang="ru-RU" dirty="0" smtClean="0"/>
              <a:t>2. Зам. </a:t>
            </a:r>
            <a:r>
              <a:rPr lang="ru-RU" dirty="0"/>
              <a:t>директора по УВР </a:t>
            </a:r>
            <a:r>
              <a:rPr lang="ru-RU" dirty="0" smtClean="0"/>
              <a:t>совместно с </a:t>
            </a:r>
            <a:r>
              <a:rPr lang="ru-RU" dirty="0"/>
              <a:t>руководителями МО, </a:t>
            </a:r>
            <a:r>
              <a:rPr lang="ru-RU" dirty="0" smtClean="0"/>
              <a:t>учителями-предметниками </a:t>
            </a:r>
            <a:r>
              <a:rPr lang="ru-RU" dirty="0"/>
              <a:t>спланировать коррекционную работу в </a:t>
            </a:r>
            <a:r>
              <a:rPr lang="ru-RU" dirty="0" smtClean="0"/>
              <a:t>1-11 </a:t>
            </a:r>
            <a:r>
              <a:rPr lang="ru-RU" dirty="0"/>
              <a:t>классах </a:t>
            </a:r>
            <a:r>
              <a:rPr lang="ru-RU" dirty="0" smtClean="0"/>
              <a:t>с </a:t>
            </a:r>
            <a:r>
              <a:rPr lang="ru-RU" dirty="0"/>
              <a:t>целью ликвидации пробелов в знаниях </a:t>
            </a:r>
            <a:r>
              <a:rPr lang="ru-RU" dirty="0" smtClean="0"/>
              <a:t>обучающихся</a:t>
            </a:r>
            <a:r>
              <a:rPr lang="ru-RU" dirty="0"/>
              <a:t>, повышения уровня обученности и качества </a:t>
            </a:r>
            <a:r>
              <a:rPr lang="ru-RU" dirty="0" smtClean="0"/>
              <a:t>знаний.</a:t>
            </a:r>
          </a:p>
          <a:p>
            <a:r>
              <a:rPr lang="ru-RU" dirty="0" smtClean="0"/>
              <a:t> 3. </a:t>
            </a:r>
            <a:r>
              <a:rPr lang="ru-RU" dirty="0"/>
              <a:t>Учителям </a:t>
            </a:r>
            <a:r>
              <a:rPr lang="ru-RU" dirty="0" smtClean="0"/>
              <a:t>активно </a:t>
            </a:r>
            <a:r>
              <a:rPr lang="ru-RU" dirty="0"/>
              <a:t>использовать различные </a:t>
            </a:r>
            <a:r>
              <a:rPr lang="ru-RU" dirty="0" smtClean="0"/>
              <a:t>технологии, формы  </a:t>
            </a:r>
            <a:r>
              <a:rPr lang="ru-RU" dirty="0"/>
              <a:t>и методы </a:t>
            </a:r>
            <a:r>
              <a:rPr lang="ru-RU" dirty="0" smtClean="0"/>
              <a:t>обучения </a:t>
            </a:r>
            <a:r>
              <a:rPr lang="ru-RU" dirty="0"/>
              <a:t>для повышения интереса у </a:t>
            </a:r>
            <a:r>
              <a:rPr lang="ru-RU" dirty="0" smtClean="0"/>
              <a:t>школьников </a:t>
            </a:r>
            <a:r>
              <a:rPr lang="ru-RU" dirty="0"/>
              <a:t>к </a:t>
            </a:r>
            <a:r>
              <a:rPr lang="ru-RU" dirty="0" smtClean="0"/>
              <a:t>предмету. </a:t>
            </a:r>
          </a:p>
          <a:p>
            <a:r>
              <a:rPr lang="ru-RU" dirty="0"/>
              <a:t>4</a:t>
            </a:r>
            <a:r>
              <a:rPr lang="ru-RU" dirty="0" smtClean="0"/>
              <a:t>. </a:t>
            </a:r>
            <a:r>
              <a:rPr lang="ru-RU" dirty="0"/>
              <a:t>Классным </a:t>
            </a:r>
            <a:r>
              <a:rPr lang="ru-RU" dirty="0" smtClean="0"/>
              <a:t>руководителям строго </a:t>
            </a:r>
            <a:r>
              <a:rPr lang="ru-RU" dirty="0"/>
              <a:t>следить за </a:t>
            </a:r>
            <a:r>
              <a:rPr lang="ru-RU" dirty="0" smtClean="0"/>
              <a:t>пропусками занятий обучающимися без уважительной причины. </a:t>
            </a:r>
          </a:p>
          <a:p>
            <a:r>
              <a:rPr lang="ru-RU" dirty="0" smtClean="0"/>
              <a:t>5. Учителям-предметникам систематически проводить  </a:t>
            </a:r>
            <a:r>
              <a:rPr lang="ru-RU" dirty="0"/>
              <a:t>детальный анализ результатов </a:t>
            </a:r>
            <a:r>
              <a:rPr lang="ru-RU" dirty="0" smtClean="0"/>
              <a:t>диагностических работ </a:t>
            </a:r>
            <a:r>
              <a:rPr lang="ru-RU" dirty="0"/>
              <a:t>на заседаниях методических предметных объединений, вести строгий контроль за динамикой обучения каждого ученика и класса в целом.</a:t>
            </a:r>
          </a:p>
        </p:txBody>
      </p:sp>
    </p:spTree>
    <p:extLst>
      <p:ext uri="{BB962C8B-B14F-4D97-AF65-F5344CB8AC3E}">
        <p14:creationId xmlns:p14="http://schemas.microsoft.com/office/powerpoint/2010/main" val="13477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d2662a6c7b12a6b1eeb66ae28771d264037d2"/>
</p:tagLst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2029</TotalTime>
  <Words>2410</Words>
  <Application>Microsoft Office PowerPoint</Application>
  <PresentationFormat>Экран (4:3)</PresentationFormat>
  <Paragraphs>941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Анализ работы  ГБОУ СОШ с. Марьевка</vt:lpstr>
      <vt:lpstr>Презентация PowerPoint</vt:lpstr>
      <vt:lpstr>Организация учебного процесса</vt:lpstr>
      <vt:lpstr>Количественные показатели</vt:lpstr>
      <vt:lpstr>Дети с ОВЗ</vt:lpstr>
      <vt:lpstr>Презентация PowerPoint</vt:lpstr>
      <vt:lpstr>Презентация PowerPoint</vt:lpstr>
      <vt:lpstr>  АНАЛИЗ РЕЗУЛЬТАТОВ ВПР   </vt:lpstr>
      <vt:lpstr>Управленческие решения</vt:lpstr>
      <vt:lpstr>2.Результаты ГИА-2023 (ОГЭ)</vt:lpstr>
      <vt:lpstr>Динамика результатов ОГЭ по русскому языку</vt:lpstr>
      <vt:lpstr>Динамика результатов ОГЭ по математике</vt:lpstr>
      <vt:lpstr>Динамика результатов ОГЭ по обществознанию</vt:lpstr>
      <vt:lpstr>Динамика результатов ОГЭ по географии</vt:lpstr>
      <vt:lpstr>Динамика результатов ОГЭ по информатике</vt:lpstr>
      <vt:lpstr>Динамика результатов ОГЭ по физике</vt:lpstr>
      <vt:lpstr>Динамика результатов ОГЭ по истории</vt:lpstr>
      <vt:lpstr>Результаты ОГЭ </vt:lpstr>
      <vt:lpstr>Динамика среднего балла ОГЭ</vt:lpstr>
      <vt:lpstr>Соотношение годовых и экзаменационных отметок  по  предметам </vt:lpstr>
      <vt:lpstr>Управленческие решения</vt:lpstr>
      <vt:lpstr>Результаты ГИА-2024 (ЕГЭ)</vt:lpstr>
      <vt:lpstr>Презентация PowerPoint</vt:lpstr>
      <vt:lpstr>Суммарный балл по трём предметам</vt:lpstr>
      <vt:lpstr>Динамика результатов ЕГЭ по предмету  за последние 3 года </vt:lpstr>
      <vt:lpstr>Управленческие решения</vt:lpstr>
      <vt:lpstr>3. Итоги работы с обучающимися, мотивированными на учебу</vt:lpstr>
      <vt:lpstr>Презентация PowerPoint</vt:lpstr>
      <vt:lpstr>Презентация PowerPoint</vt:lpstr>
      <vt:lpstr> Достижения обучающихся</vt:lpstr>
      <vt:lpstr> Достижения обучающихся</vt:lpstr>
      <vt:lpstr>Конкурсы профессионального мастерства/мероприятия</vt:lpstr>
      <vt:lpstr>Управленческие решения</vt:lpstr>
      <vt:lpstr>Презентация PowerPoint</vt:lpstr>
    </vt:vector>
  </TitlesOfParts>
  <Company>http://presentation-creation.ru/</Company>
  <LinksUpToDate>false</LinksUpToDate>
  <SharedDoc>false</SharedDoc>
  <HyperlinkBase>http://presentation-creation.ru/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Глобус и тетради</dc:title>
  <dc:creator>obstinate</dc:creator>
  <cp:lastModifiedBy>Учитель</cp:lastModifiedBy>
  <cp:revision>135</cp:revision>
  <cp:lastPrinted>2024-08-30T05:04:37Z</cp:lastPrinted>
  <dcterms:created xsi:type="dcterms:W3CDTF">2017-03-21T16:15:12Z</dcterms:created>
  <dcterms:modified xsi:type="dcterms:W3CDTF">2024-08-30T05:04:55Z</dcterms:modified>
</cp:coreProperties>
</file>