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  <p:sldId id="318" r:id="rId9"/>
    <p:sldId id="267" r:id="rId10"/>
    <p:sldId id="268" r:id="rId11"/>
    <p:sldId id="303" r:id="rId12"/>
    <p:sldId id="304" r:id="rId13"/>
    <p:sldId id="302" r:id="rId14"/>
    <p:sldId id="305" r:id="rId15"/>
    <p:sldId id="306" r:id="rId16"/>
    <p:sldId id="315" r:id="rId17"/>
    <p:sldId id="314" r:id="rId18"/>
    <p:sldId id="307" r:id="rId19"/>
    <p:sldId id="275" r:id="rId20"/>
    <p:sldId id="278" r:id="rId21"/>
    <p:sldId id="276" r:id="rId22"/>
    <p:sldId id="277" r:id="rId23"/>
    <p:sldId id="284" r:id="rId24"/>
    <p:sldId id="283" r:id="rId25"/>
    <p:sldId id="282" r:id="rId26"/>
    <p:sldId id="281" r:id="rId27"/>
    <p:sldId id="280" r:id="rId28"/>
    <p:sldId id="285" r:id="rId29"/>
    <p:sldId id="289" r:id="rId30"/>
    <p:sldId id="292" r:id="rId31"/>
    <p:sldId id="320" r:id="rId32"/>
    <p:sldId id="294" r:id="rId33"/>
    <p:sldId id="295" r:id="rId34"/>
    <p:sldId id="299" r:id="rId35"/>
  </p:sldIdLst>
  <p:sldSz cx="9144000" cy="6858000" type="screen4x3"/>
  <p:notesSz cx="6761163" cy="9882188"/>
  <p:custDataLst>
    <p:tags r:id="rId3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7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1.Итоги успеваемости за 2023-2024 г.</a:t>
            </a:r>
            <a:endParaRPr lang="ru-RU" sz="2800" dirty="0"/>
          </a:p>
        </c:rich>
      </c:tx>
      <c:layout>
        <c:manualLayout>
          <c:xMode val="edge"/>
          <c:yMode val="edge"/>
          <c:x val="0.12424167079726184"/>
          <c:y val="3.46062709686977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0350302957791014E-2"/>
                  <c:y val="-4.642111480855493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654444377975098E-2"/>
                  <c:y val="-3.713689184684394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71010058711426E-2"/>
                  <c:y val="-3.713689184684392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71010058711426E-2"/>
                  <c:y val="-3.713689184684394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Лист1!$C$3:$C$6</c:f>
              <c:strCache>
                <c:ptCount val="4"/>
                <c:pt idx="0">
                  <c:v>Успевают на "5"</c:v>
                </c:pt>
                <c:pt idx="1">
                  <c:v>Успевают на "5" и "4"</c:v>
                </c:pt>
                <c:pt idx="2">
                  <c:v>Успевают на "3", "4", "5"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Лист1!$D$3:$D$6</c:f>
              <c:numCache>
                <c:formatCode>0%</c:formatCode>
                <c:ptCount val="4"/>
                <c:pt idx="0">
                  <c:v>7.4999999999999997E-2</c:v>
                </c:pt>
                <c:pt idx="1">
                  <c:v>0.28999999999999998</c:v>
                </c:pt>
                <c:pt idx="2">
                  <c:v>0.63</c:v>
                </c:pt>
                <c:pt idx="3">
                  <c:v>5.0000000000000001E-3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502144"/>
        <c:axId val="40378368"/>
        <c:axId val="0"/>
      </c:bar3DChart>
      <c:catAx>
        <c:axId val="34502144"/>
        <c:scaling>
          <c:orientation val="minMax"/>
        </c:scaling>
        <c:delete val="0"/>
        <c:axPos val="b"/>
        <c:majorTickMark val="out"/>
        <c:minorTickMark val="none"/>
        <c:tickLblPos val="nextTo"/>
        <c:crossAx val="40378368"/>
        <c:crosses val="autoZero"/>
        <c:auto val="1"/>
        <c:lblAlgn val="ctr"/>
        <c:lblOffset val="100"/>
        <c:noMultiLvlLbl val="0"/>
      </c:catAx>
      <c:valAx>
        <c:axId val="40378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50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2020-2021</c:v>
          </c:tx>
          <c:invertIfNegative val="0"/>
          <c:dLbls>
            <c:dLbl>
              <c:idx val="3"/>
              <c:layout>
                <c:manualLayout>
                  <c:x val="2.4018991267930397E-2"/>
                  <c:y val="-8.2997314023931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Лист1!$D$6:$D$9</c:f>
              <c:strCache>
                <c:ptCount val="4"/>
                <c:pt idx="0">
                  <c:v>Успевают на "5"</c:v>
                </c:pt>
                <c:pt idx="1">
                  <c:v>Успевают на "5" и "4"</c:v>
                </c:pt>
                <c:pt idx="2">
                  <c:v>Успевают на "5", "4", 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Лист1!$E$6:$E$9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0.32</c:v>
                </c:pt>
                <c:pt idx="2">
                  <c:v>0.59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v>2021-2022</c:v>
          </c:tx>
          <c:invertIfNegative val="0"/>
          <c:dLbls>
            <c:dLbl>
              <c:idx val="0"/>
              <c:layout>
                <c:manualLayout>
                  <c:x val="1.9215066930400655E-2"/>
                  <c:y val="-1.037482763353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3926929815626E-2"/>
                  <c:y val="-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215193014344319E-2"/>
                  <c:y val="-4.1500290817360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018991267930397E-2"/>
                  <c:y val="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Лист1!$D$6:$D$9</c:f>
              <c:strCache>
                <c:ptCount val="4"/>
                <c:pt idx="0">
                  <c:v>Успевают на "5"</c:v>
                </c:pt>
                <c:pt idx="1">
                  <c:v>Успевают на "5" и "4"</c:v>
                </c:pt>
                <c:pt idx="2">
                  <c:v>Успевают на "5", "4", 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Лист1!$F$6:$F$9</c:f>
              <c:numCache>
                <c:formatCode>0%</c:formatCode>
                <c:ptCount val="4"/>
                <c:pt idx="0">
                  <c:v>0.09</c:v>
                </c:pt>
                <c:pt idx="1">
                  <c:v>0.34</c:v>
                </c:pt>
                <c:pt idx="2">
                  <c:v>0.56999999999999995</c:v>
                </c:pt>
                <c:pt idx="3">
                  <c:v>0.01</c:v>
                </c:pt>
              </c:numCache>
            </c:numRef>
          </c:val>
        </c:ser>
        <c:ser>
          <c:idx val="2"/>
          <c:order val="2"/>
          <c:tx>
            <c:v>2022-2023</c:v>
          </c:tx>
          <c:invertIfNegative val="0"/>
          <c:dLbls>
            <c:dLbl>
              <c:idx val="0"/>
              <c:layout>
                <c:manualLayout>
                  <c:x val="1.6012660845286901E-2"/>
                  <c:y val="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620257352459149E-2"/>
                  <c:y val="-1.867439565538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13926929815626E-2"/>
                  <c:y val="-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16459098873013E-2"/>
                  <c:y val="2.0749328505982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Лист1!$D$6:$D$9</c:f>
              <c:strCache>
                <c:ptCount val="4"/>
                <c:pt idx="0">
                  <c:v>Успевают на "5"</c:v>
                </c:pt>
                <c:pt idx="1">
                  <c:v>Успевают на "5" и "4"</c:v>
                </c:pt>
                <c:pt idx="2">
                  <c:v>Успевают на "5", "4", 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Лист1!$G$6:$G$9</c:f>
              <c:numCache>
                <c:formatCode>0%</c:formatCode>
                <c:ptCount val="4"/>
                <c:pt idx="0">
                  <c:v>0.08</c:v>
                </c:pt>
                <c:pt idx="1">
                  <c:v>0.28999999999999998</c:v>
                </c:pt>
                <c:pt idx="2">
                  <c:v>0.63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5569792"/>
        <c:axId val="39989248"/>
        <c:axId val="0"/>
      </c:bar3DChart>
      <c:catAx>
        <c:axId val="75569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9989248"/>
        <c:crosses val="autoZero"/>
        <c:auto val="1"/>
        <c:lblAlgn val="ctr"/>
        <c:lblOffset val="100"/>
        <c:noMultiLvlLbl val="0"/>
      </c:catAx>
      <c:valAx>
        <c:axId val="399892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75569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54006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5040560" cy="1080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4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7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8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6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C1D4-662E-44DC-BD92-C6122DC5F799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1A296-4F17-47EE-874E-839D85F7AA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507796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4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54006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Анализ работы 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ГБОУ СОШ с. Марьевка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4896544" cy="86409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 2023 - 2024 учебный год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2.Результаты ГИА-2023 (ОГЭ)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</a:t>
            </a:r>
            <a:r>
              <a:rPr lang="ru-RU" dirty="0" smtClean="0"/>
              <a:t>2023-2024 уч</a:t>
            </a:r>
            <a:r>
              <a:rPr lang="ru-RU" dirty="0"/>
              <a:t>. году </a:t>
            </a:r>
            <a:r>
              <a:rPr lang="ru-RU" dirty="0" smtClean="0"/>
              <a:t>выпускникам  9 класса </a:t>
            </a:r>
            <a:r>
              <a:rPr lang="ru-RU" dirty="0"/>
              <a:t>при аттестации за курс основной школы </a:t>
            </a:r>
            <a:r>
              <a:rPr lang="ru-RU" dirty="0" smtClean="0"/>
              <a:t>необходимо </a:t>
            </a:r>
            <a:r>
              <a:rPr lang="ru-RU" dirty="0"/>
              <a:t>было сдать </a:t>
            </a:r>
            <a:r>
              <a:rPr lang="ru-RU" dirty="0" smtClean="0"/>
              <a:t>4 экзамена: </a:t>
            </a:r>
          </a:p>
          <a:p>
            <a:r>
              <a:rPr lang="ru-RU" dirty="0" smtClean="0"/>
              <a:t>русский язык </a:t>
            </a:r>
            <a:r>
              <a:rPr lang="ru-RU" dirty="0"/>
              <a:t>и </a:t>
            </a:r>
            <a:r>
              <a:rPr lang="ru-RU" dirty="0" smtClean="0"/>
              <a:t>математику в обязательном порядке; </a:t>
            </a:r>
          </a:p>
          <a:p>
            <a:r>
              <a:rPr lang="ru-RU" dirty="0" smtClean="0"/>
              <a:t>2 предмета по выбору обучающегося. </a:t>
            </a:r>
          </a:p>
          <a:p>
            <a:pPr marL="0" indent="0">
              <a:buNone/>
            </a:pPr>
            <a:r>
              <a:rPr lang="ru-RU" dirty="0" smtClean="0"/>
              <a:t>    Каждая оценка, полученная на ОГЭ, влияла</a:t>
            </a:r>
          </a:p>
          <a:p>
            <a:pPr marL="0" indent="0">
              <a:buNone/>
            </a:pPr>
            <a:r>
              <a:rPr lang="ru-RU" dirty="0" smtClean="0"/>
              <a:t>    на </a:t>
            </a:r>
            <a:r>
              <a:rPr lang="ru-RU" dirty="0"/>
              <a:t>оценку в </a:t>
            </a:r>
            <a:r>
              <a:rPr lang="ru-RU" dirty="0" smtClean="0"/>
              <a:t>аттестате.</a:t>
            </a:r>
          </a:p>
          <a:p>
            <a:pPr marL="0" indent="0" algn="ctr">
              <a:buNone/>
            </a:pPr>
            <a:r>
              <a:rPr lang="ru-RU" dirty="0" smtClean="0"/>
              <a:t>14 обучающихся проходили ГИА в форме ОГЭ,</a:t>
            </a:r>
          </a:p>
          <a:p>
            <a:pPr marL="0" indent="0" algn="ctr">
              <a:buNone/>
            </a:pPr>
            <a:r>
              <a:rPr lang="ru-RU" dirty="0" smtClean="0"/>
              <a:t> 1 – в форме ГВЭ.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7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русскому языку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90538"/>
              </p:ext>
            </p:extLst>
          </p:nvPr>
        </p:nvGraphicFramePr>
        <p:xfrm>
          <a:off x="539552" y="1700808"/>
          <a:ext cx="7776863" cy="48794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73283"/>
                <a:gridCol w="1450895"/>
                <a:gridCol w="1450895"/>
                <a:gridCol w="1450895"/>
                <a:gridCol w="1450895"/>
              </a:tblGrid>
              <a:tr h="3478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2023г</a:t>
                      </a:r>
                      <a:r>
                        <a:rPr lang="ru-RU" sz="1200" b="1" dirty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2024г</a:t>
                      </a:r>
                      <a:r>
                        <a:rPr lang="ru-RU" sz="1200" b="1" dirty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6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6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9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65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15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24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математике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812188"/>
              </p:ext>
            </p:extLst>
          </p:nvPr>
        </p:nvGraphicFramePr>
        <p:xfrm>
          <a:off x="467545" y="1834070"/>
          <a:ext cx="8208910" cy="44695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2910"/>
                <a:gridCol w="1531500"/>
                <a:gridCol w="1531500"/>
                <a:gridCol w="1531500"/>
                <a:gridCol w="1531500"/>
              </a:tblGrid>
              <a:tr h="2146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«2»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41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36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41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8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1294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18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4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обществознанию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34474"/>
              </p:ext>
            </p:extLst>
          </p:nvPr>
        </p:nvGraphicFramePr>
        <p:xfrm>
          <a:off x="467544" y="1834070"/>
          <a:ext cx="8136903" cy="44428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64639"/>
                <a:gridCol w="1518066"/>
                <a:gridCol w="1518066"/>
                <a:gridCol w="1518066"/>
                <a:gridCol w="1518066"/>
              </a:tblGrid>
              <a:tr h="2536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2023 </a:t>
                      </a:r>
                      <a:r>
                        <a:rPr lang="ru-RU" sz="1100" dirty="0">
                          <a:effectLst/>
                        </a:rPr>
                        <a:t>г.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2024 </a:t>
                      </a:r>
                      <a:r>
                        <a:rPr lang="ru-RU" sz="1100" dirty="0">
                          <a:effectLst/>
                        </a:rPr>
                        <a:t>г.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6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11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83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56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5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11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83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2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географии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915185"/>
              </p:ext>
            </p:extLst>
          </p:nvPr>
        </p:nvGraphicFramePr>
        <p:xfrm>
          <a:off x="467544" y="1700808"/>
          <a:ext cx="8352928" cy="43204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19452"/>
                <a:gridCol w="1558369"/>
                <a:gridCol w="1558369"/>
                <a:gridCol w="1558369"/>
                <a:gridCol w="1558369"/>
              </a:tblGrid>
              <a:tr h="2617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70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«2»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11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61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44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78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34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информатике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28285"/>
              </p:ext>
            </p:extLst>
          </p:nvPr>
        </p:nvGraphicFramePr>
        <p:xfrm>
          <a:off x="395538" y="1834070"/>
          <a:ext cx="8280917" cy="38578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01181"/>
                <a:gridCol w="1544934"/>
                <a:gridCol w="1544934"/>
                <a:gridCol w="1544934"/>
                <a:gridCol w="1544934"/>
              </a:tblGrid>
              <a:tr h="2318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9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83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33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24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50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31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17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83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24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6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физике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409359"/>
              </p:ext>
            </p:extLst>
          </p:nvPr>
        </p:nvGraphicFramePr>
        <p:xfrm>
          <a:off x="467544" y="1700808"/>
          <a:ext cx="8352928" cy="43204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19452"/>
                <a:gridCol w="1558369"/>
                <a:gridCol w="1558369"/>
                <a:gridCol w="1558369"/>
                <a:gridCol w="1558369"/>
              </a:tblGrid>
              <a:tr h="2617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70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«2»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80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61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результатов ОГЭ по истории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964002"/>
              </p:ext>
            </p:extLst>
          </p:nvPr>
        </p:nvGraphicFramePr>
        <p:xfrm>
          <a:off x="467544" y="1700808"/>
          <a:ext cx="8352928" cy="43204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19452"/>
                <a:gridCol w="1558369"/>
                <a:gridCol w="1558369"/>
                <a:gridCol w="1558369"/>
                <a:gridCol w="1558369"/>
              </a:tblGrid>
              <a:tr h="2617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2023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</a:rPr>
                        <a:t>2024 </a:t>
                      </a:r>
                      <a:r>
                        <a:rPr lang="ru-RU" sz="1200" b="1" dirty="0">
                          <a:effectLst/>
                        </a:rPr>
                        <a:t>г.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70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«2»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261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94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70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Calibri"/>
                        </a:rPr>
                        <a:t>100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Результаты ОГЭ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816724"/>
              </p:ext>
            </p:extLst>
          </p:nvPr>
        </p:nvGraphicFramePr>
        <p:xfrm>
          <a:off x="323528" y="1412775"/>
          <a:ext cx="8568952" cy="49344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48307"/>
                <a:gridCol w="1430624"/>
                <a:gridCol w="1433135"/>
                <a:gridCol w="1433135"/>
                <a:gridCol w="1185913"/>
                <a:gridCol w="337838"/>
              </a:tblGrid>
              <a:tr h="283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Получили отметку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Химия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Литература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</a:tr>
              <a:tr h="287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чел.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чел.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235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10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(выпускники преодолели границу «3» с минимальным запасом в 1-2 балла)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776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«3»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«3»)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235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«4»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1163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(выпускники преодолели границу «5» с минимальным запасом в 1-2 балла)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922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«5»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(без учета предыдущей категории «5»)</a:t>
                      </a:r>
                      <a:endParaRPr lang="ru-RU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100</a:t>
                      </a: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588" marR="565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7038" y="1579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Динамика среднего балла ОГЭ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52801"/>
              </p:ext>
            </p:extLst>
          </p:nvPr>
        </p:nvGraphicFramePr>
        <p:xfrm>
          <a:off x="467544" y="1556792"/>
          <a:ext cx="8136905" cy="412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05"/>
                <a:gridCol w="1839075"/>
                <a:gridCol w="1872208"/>
                <a:gridCol w="1944217"/>
              </a:tblGrid>
              <a:tr h="5520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2022-2023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-</a:t>
                      </a:r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Динамика</a:t>
                      </a:r>
                      <a:endParaRPr lang="ru-RU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+ 0,2</a:t>
                      </a:r>
                      <a:endParaRPr lang="ru-RU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- 0,1</a:t>
                      </a:r>
                      <a:endParaRPr lang="ru-RU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+ 0,2</a:t>
                      </a:r>
                      <a:endParaRPr lang="ru-RU" dirty="0"/>
                    </a:p>
                  </a:txBody>
                  <a:tcPr/>
                </a:tc>
              </a:tr>
              <a:tr h="456052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- 0,5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ru-RU" baseline="0" dirty="0" smtClean="0"/>
                        <a:t> 1,8</a:t>
                      </a:r>
                      <a:endParaRPr lang="ru-RU" dirty="0" smtClean="0"/>
                    </a:p>
                  </a:txBody>
                  <a:tcPr/>
                </a:tc>
              </a:tr>
              <a:tr h="480055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</a:t>
                      </a:r>
                      <a:endParaRPr lang="ru-RU" dirty="0"/>
                    </a:p>
                  </a:txBody>
                  <a:tcPr/>
                </a:tc>
              </a:tr>
              <a:tr h="480055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5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4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Национальный </a:t>
            </a:r>
            <a:r>
              <a:rPr lang="ru-RU" dirty="0"/>
              <a:t>проект «Образование</a:t>
            </a:r>
            <a:r>
              <a:rPr lang="ru-RU" dirty="0" smtClean="0"/>
              <a:t>», </a:t>
            </a:r>
          </a:p>
          <a:p>
            <a:pPr marL="0" indent="0">
              <a:buNone/>
            </a:pPr>
            <a:r>
              <a:rPr lang="ru-RU" dirty="0" smtClean="0"/>
              <a:t>в который ГБОУ СОШ с. Марьевка включилась 1 сентября 2019 года, направленный </a:t>
            </a:r>
            <a:r>
              <a:rPr lang="ru-RU" dirty="0"/>
              <a:t>на достижение национальной цели Российской Федерации, определенной Президентом России Владимиром Путиным, — </a:t>
            </a:r>
            <a:r>
              <a:rPr lang="ru-RU" b="1" dirty="0"/>
              <a:t>обеспечение возможности самореализации и развития </a:t>
            </a:r>
            <a:r>
              <a:rPr lang="ru-RU" b="1" dirty="0" smtClean="0"/>
              <a:t>талантов</a:t>
            </a:r>
            <a:r>
              <a:rPr lang="ru-RU" dirty="0" smtClean="0"/>
              <a:t>, завершается в 2024 году.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0026"/>
            <a:ext cx="1944216" cy="135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Соотношение годовых и экзаменационных отметок</a:t>
            </a:r>
            <a:br>
              <a:rPr lang="ru-RU" sz="2800" b="1" dirty="0" smtClean="0"/>
            </a:br>
            <a:r>
              <a:rPr lang="ru-RU" sz="2800" b="1" dirty="0" smtClean="0"/>
              <a:t> по  предметам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90474"/>
              </p:ext>
            </p:extLst>
          </p:nvPr>
        </p:nvGraphicFramePr>
        <p:xfrm>
          <a:off x="9036496" y="5733256"/>
          <a:ext cx="8280915" cy="453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88"/>
                <a:gridCol w="792088"/>
                <a:gridCol w="792088"/>
                <a:gridCol w="792088"/>
                <a:gridCol w="792088"/>
                <a:gridCol w="792088"/>
                <a:gridCol w="792088"/>
                <a:gridCol w="831216"/>
                <a:gridCol w="968983"/>
              </a:tblGrid>
              <a:tr h="464167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/>
                </a:tc>
                <a:tc gridSpan="8"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/>
                </a:tc>
              </a:tr>
              <a:tr h="509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025" marR="73025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5808"/>
              </p:ext>
            </p:extLst>
          </p:nvPr>
        </p:nvGraphicFramePr>
        <p:xfrm>
          <a:off x="539553" y="1412774"/>
          <a:ext cx="8208910" cy="4824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/>
                <a:gridCol w="2232248"/>
                <a:gridCol w="1728192"/>
                <a:gridCol w="1867088"/>
                <a:gridCol w="1589295"/>
              </a:tblGrid>
              <a:tr h="292395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-3759200" algn="l"/>
                        </a:tabLst>
                      </a:pPr>
                      <a:r>
                        <a:rPr lang="ru-RU" sz="1100" b="1" dirty="0">
                          <a:effectLst/>
                        </a:rPr>
                        <a:t>№ п/п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Учебный предмет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обучающихся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 уровне годовой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выше годовой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ниже годовой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1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Русский язык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2. 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Математика 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3.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Физика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4.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Информатика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5. 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100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6.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История 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7.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География 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8.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Обществознание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59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3759200" algn="l"/>
                        </a:tabLst>
                      </a:pPr>
                      <a:r>
                        <a:rPr lang="ru-RU" sz="1100" b="1" dirty="0" smtClean="0">
                          <a:effectLst/>
                        </a:rPr>
                        <a:t>9.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2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Управленческие решения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   Несоответствие годовых и экзаменационных оценок напрямую зависит от профессиональной компетенции учителя, поэтому</a:t>
            </a:r>
          </a:p>
          <a:p>
            <a:pPr marL="0" indent="0">
              <a:buNone/>
            </a:pPr>
            <a:r>
              <a:rPr lang="ru-RU" sz="2800" dirty="0" smtClean="0"/>
              <a:t>1. необходимо усилить </a:t>
            </a:r>
            <a:r>
              <a:rPr lang="ru-RU" sz="2800" dirty="0" err="1" smtClean="0"/>
              <a:t>внутришкольный</a:t>
            </a:r>
            <a:r>
              <a:rPr lang="ru-RU" sz="2800" dirty="0"/>
              <a:t> контроль за выполнением единых требований к оцениванию </a:t>
            </a:r>
            <a:r>
              <a:rPr lang="ru-RU" sz="2800" dirty="0" smtClean="0"/>
              <a:t>ответов обучающихся;</a:t>
            </a:r>
          </a:p>
          <a:p>
            <a:pPr marL="0" indent="0">
              <a:buNone/>
            </a:pPr>
            <a:r>
              <a:rPr lang="ru-RU" sz="2800" dirty="0"/>
              <a:t>2. </a:t>
            </a:r>
            <a:r>
              <a:rPr lang="ru-RU" sz="2800" dirty="0" smtClean="0"/>
              <a:t>на заседаниях </a:t>
            </a:r>
            <a:r>
              <a:rPr lang="ru-RU" sz="2800" dirty="0"/>
              <a:t>МО заслушать учителей-предметников, выявить причины успешной и неуспешной сдачи выпускниками </a:t>
            </a:r>
            <a:r>
              <a:rPr lang="ru-RU" sz="2800" dirty="0" smtClean="0"/>
              <a:t>экзаменов;</a:t>
            </a:r>
          </a:p>
          <a:p>
            <a:pPr marL="0" indent="0">
              <a:buNone/>
            </a:pPr>
            <a:r>
              <a:rPr lang="ru-RU" sz="2800" dirty="0"/>
              <a:t>3. </a:t>
            </a:r>
            <a:r>
              <a:rPr lang="ru-RU" sz="2800" dirty="0" smtClean="0"/>
              <a:t>спланировать </a:t>
            </a:r>
            <a:r>
              <a:rPr lang="ru-RU" sz="2800" dirty="0"/>
              <a:t>мероприятия по повышению качества образования, оказанию методической помощи </a:t>
            </a:r>
            <a:r>
              <a:rPr lang="ru-RU" sz="2800" dirty="0" smtClean="0"/>
              <a:t>учителям.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2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Результаты </a:t>
            </a:r>
            <a:r>
              <a:rPr lang="ru-RU" sz="2800" b="1" dirty="0" smtClean="0"/>
              <a:t>ГИА-2024 (ЕГЭ</a:t>
            </a:r>
            <a:r>
              <a:rPr lang="ru-RU" sz="2800" b="1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Старшая школа – это сочетание общекультурного ядра общего образования с избранными профилями обучения. Общее образование в старшей школе, формируя ключевые компетенции, должно формировать главную из них – готовность к мобилизации внешних и внутренних ресурсов для решения жизненной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1795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r>
              <a:rPr lang="ru-RU" dirty="0" smtClean="0"/>
              <a:t>В 2023-2024 учебном году </a:t>
            </a:r>
            <a:r>
              <a:rPr lang="ru-RU" dirty="0"/>
              <a:t>в 11-м классе обучалось </a:t>
            </a:r>
            <a:r>
              <a:rPr lang="ru-RU" dirty="0" smtClean="0"/>
              <a:t>3 ученика. </a:t>
            </a:r>
            <a:r>
              <a:rPr lang="ru-RU" dirty="0"/>
              <a:t>Все учащиеся </a:t>
            </a:r>
            <a:r>
              <a:rPr lang="ru-RU" dirty="0" smtClean="0"/>
              <a:t>11 класса </a:t>
            </a:r>
            <a:r>
              <a:rPr lang="ru-RU" dirty="0"/>
              <a:t>были допущены к итоговой аттестации по результатам итогового сочинения и итоговым оценкам по предметам</a:t>
            </a:r>
            <a:r>
              <a:rPr lang="ru-RU" dirty="0" smtClean="0"/>
              <a:t>. На </a:t>
            </a:r>
            <a:r>
              <a:rPr lang="ru-RU" dirty="0"/>
              <a:t>основании приказа по школе все выпускники 11 класса получили аттестаты об окончании средней школы</a:t>
            </a:r>
          </a:p>
        </p:txBody>
      </p:sp>
    </p:spTree>
    <p:extLst>
      <p:ext uri="{BB962C8B-B14F-4D97-AF65-F5344CB8AC3E}">
        <p14:creationId xmlns:p14="http://schemas.microsoft.com/office/powerpoint/2010/main" val="12744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Суммарный балл по трём предметам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066494"/>
              </p:ext>
            </p:extLst>
          </p:nvPr>
        </p:nvGraphicFramePr>
        <p:xfrm>
          <a:off x="539552" y="2636912"/>
          <a:ext cx="792088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2022 - 2023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От</a:t>
                      </a:r>
                      <a:r>
                        <a:rPr lang="ru-RU" sz="3200" baseline="0" dirty="0" smtClean="0"/>
                        <a:t> 110 до 182 баллов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2023 -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От 73 до 183 баллов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3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x-none" sz="2800" b="1"/>
              <a:t>Динамика результатов ЕГЭ по предмету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x-none" sz="2800" b="1" smtClean="0"/>
              <a:t>за </a:t>
            </a:r>
            <a:r>
              <a:rPr lang="x-none" sz="2800" b="1"/>
              <a:t>последние 3 года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925353"/>
              </p:ext>
            </p:extLst>
          </p:nvPr>
        </p:nvGraphicFramePr>
        <p:xfrm>
          <a:off x="395536" y="1412776"/>
          <a:ext cx="7848871" cy="360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204"/>
                <a:gridCol w="1454940"/>
                <a:gridCol w="1454940"/>
                <a:gridCol w="1346156"/>
                <a:gridCol w="1583631"/>
              </a:tblGrid>
              <a:tr h="43742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2022 </a:t>
                      </a:r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г.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n-lt"/>
                        </a:rPr>
                        <a:t>2023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г.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2024 </a:t>
                      </a:r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г.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n-lt"/>
                        </a:rPr>
                        <a:t>Динамика</a:t>
                      </a:r>
                      <a:endParaRPr lang="ru-RU" sz="16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86285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Средний тестовый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балл по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русскому языку</a:t>
                      </a:r>
                      <a:endParaRPr lang="ru-RU" sz="16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+mn-lt"/>
                        </a:rPr>
                        <a:t>49,3</a:t>
                      </a:r>
                      <a:endParaRPr lang="ru-RU" sz="16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+mn-lt"/>
                        </a:rPr>
                        <a:t>60</a:t>
                      </a:r>
                      <a:endParaRPr lang="ru-RU" sz="16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+mn-lt"/>
                        </a:rPr>
                        <a:t>45,7</a:t>
                      </a:r>
                      <a:endParaRPr lang="ru-RU" sz="16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  <a:latin typeface="+mn-lt"/>
                        </a:rPr>
                        <a:t>-</a:t>
                      </a:r>
                      <a:endParaRPr lang="ru-RU" sz="16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862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Средний тестовый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балл по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математике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33,5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</a:rPr>
                        <a:t>36,5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-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862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Средний тестовый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балл по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обществознанию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51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</a:rPr>
                        <a:t>67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</a:rPr>
                        <a:t>41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-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75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MS Mincho"/>
                        </a:rPr>
                        <a:t>Средний тестовый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MS Mincho"/>
                        </a:rPr>
                        <a:t>балл по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истории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MS Mincho"/>
                        </a:rPr>
                        <a:t>0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</a:rPr>
                        <a:t>0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</a:rPr>
                        <a:t>35</a:t>
                      </a:r>
                      <a:endParaRPr lang="ru-RU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-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0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Управленческие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Зам. директора по УВР на заседаниях МО совместно с учителями проанализировать итоги года, результаты промежуточной и итоговой аттестации для постановки задач на новый учебный год с целью повышения качества знаний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 </a:t>
            </a:r>
            <a:r>
              <a:rPr lang="ru-RU" dirty="0"/>
              <a:t>2. Зам. директора по УВР усилить контроль за качеством проведения диагностических и контрольных срезов знаний </a:t>
            </a:r>
            <a:r>
              <a:rPr lang="ru-RU" dirty="0" smtClean="0"/>
              <a:t> не только в 10 и 11 классах, но и   в 1-4 и 5-9 классах; в ходе </a:t>
            </a:r>
            <a:r>
              <a:rPr lang="ru-RU" dirty="0"/>
              <a:t>проверок классных журналов и посещения уроков обратить особое внимание на объективность выставления текущих и четвертных оценок, годовых и итоговых в 9-11 </a:t>
            </a:r>
            <a:r>
              <a:rPr lang="ru-RU" dirty="0" smtClean="0"/>
              <a:t>классах (особенно), недопустимость </a:t>
            </a:r>
            <a:r>
              <a:rPr lang="ru-RU" dirty="0"/>
              <a:t>исправления оценок, </a:t>
            </a:r>
            <a:r>
              <a:rPr lang="ru-RU" dirty="0" err="1"/>
              <a:t>накопляемость</a:t>
            </a:r>
            <a:r>
              <a:rPr lang="ru-RU" dirty="0"/>
              <a:t> оценок по предметам, своевременное заполнение электронных журналов.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Совершенствовать систему </a:t>
            </a:r>
            <a:r>
              <a:rPr lang="ru-RU" dirty="0" smtClean="0"/>
              <a:t>профильной подготовки по </a:t>
            </a:r>
            <a:r>
              <a:rPr lang="ru-RU" dirty="0"/>
              <a:t>предметам.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Усилить подготовку </a:t>
            </a:r>
            <a:r>
              <a:rPr lang="ru-RU" dirty="0" smtClean="0"/>
              <a:t>обучающихся </a:t>
            </a:r>
            <a:r>
              <a:rPr lang="ru-RU" dirty="0"/>
              <a:t>к итоговой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val="42934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Итоги </a:t>
            </a:r>
            <a:r>
              <a:rPr lang="ru-RU" b="1" dirty="0"/>
              <a:t>работы с </a:t>
            </a:r>
            <a:r>
              <a:rPr lang="ru-RU" b="1" dirty="0" smtClean="0"/>
              <a:t>обучающимися</a:t>
            </a:r>
            <a:r>
              <a:rPr lang="ru-RU" b="1" dirty="0"/>
              <a:t>, мотивированными на учебу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Итоги </a:t>
            </a:r>
            <a:r>
              <a:rPr lang="ru-RU" b="1" dirty="0"/>
              <a:t>Всероссийской предметной олимпиады школьников </a:t>
            </a:r>
            <a:endParaRPr lang="ru-RU" altLang="ru-RU" sz="4000" b="1" cap="all" dirty="0" smtClean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ctr"/>
            <a:r>
              <a:rPr lang="ru-RU" altLang="ru-RU" b="1" cap="all" dirty="0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Т</a:t>
            </a:r>
            <a:r>
              <a:rPr lang="ru-RU" dirty="0">
                <a:solidFill>
                  <a:schemeClr val="bg1"/>
                </a:solidFill>
              </a:rPr>
              <a:t>В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0002" y="3068960"/>
            <a:ext cx="8310470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 </a:t>
            </a:r>
            <a:r>
              <a:rPr lang="ru-RU" sz="3600" b="1" dirty="0" smtClean="0">
                <a:solidFill>
                  <a:srgbClr val="FFC000"/>
                </a:solidFill>
              </a:rPr>
              <a:t>2023-2024</a:t>
            </a:r>
            <a:r>
              <a:rPr lang="ru-RU" sz="3600" dirty="0" smtClean="0">
                <a:solidFill>
                  <a:schemeClr val="bg1"/>
                </a:solidFill>
              </a:rPr>
              <a:t> учебном году в ШЭ </a:t>
            </a:r>
            <a:r>
              <a:rPr lang="ru-RU" sz="3600" dirty="0" err="1" smtClean="0">
                <a:solidFill>
                  <a:schemeClr val="bg1"/>
                </a:solidFill>
              </a:rPr>
              <a:t>ВсОШ</a:t>
            </a:r>
            <a:r>
              <a:rPr lang="ru-RU" sz="3600" dirty="0" smtClean="0">
                <a:solidFill>
                  <a:schemeClr val="bg1"/>
                </a:solidFill>
              </a:rPr>
              <a:t>  приняли участие </a:t>
            </a:r>
            <a:r>
              <a:rPr lang="ru-RU" sz="3600" dirty="0" smtClean="0">
                <a:solidFill>
                  <a:srgbClr val="FFC000"/>
                </a:solidFill>
              </a:rPr>
              <a:t>обучающихся</a:t>
            </a:r>
            <a:r>
              <a:rPr lang="ru-RU" sz="3600" dirty="0" smtClean="0">
                <a:solidFill>
                  <a:schemeClr val="bg1"/>
                </a:solidFill>
              </a:rPr>
              <a:t>, что составило </a:t>
            </a:r>
            <a:r>
              <a:rPr lang="ru-RU" sz="3600" dirty="0" smtClean="0">
                <a:solidFill>
                  <a:srgbClr val="FFC000"/>
                </a:solidFill>
              </a:rPr>
              <a:t>100% </a:t>
            </a:r>
            <a:r>
              <a:rPr lang="ru-RU" sz="3600" dirty="0" smtClean="0">
                <a:solidFill>
                  <a:schemeClr val="bg1"/>
                </a:solidFill>
              </a:rPr>
              <a:t>от общего числа  школьников  </a:t>
            </a:r>
            <a:r>
              <a:rPr lang="ru-RU" sz="3600" dirty="0" smtClean="0">
                <a:solidFill>
                  <a:srgbClr val="FFC000"/>
                </a:solidFill>
              </a:rPr>
              <a:t>4-11 классов (144 чел.)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04664"/>
            <a:ext cx="7488832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Обучающиеся </a:t>
            </a:r>
            <a:r>
              <a:rPr lang="ru-RU" sz="3600" b="1" dirty="0" smtClean="0">
                <a:solidFill>
                  <a:srgbClr val="FFC000"/>
                </a:solidFill>
              </a:rPr>
              <a:t>4-11 классов </a:t>
            </a:r>
            <a:r>
              <a:rPr lang="ru-RU" sz="3600" dirty="0" smtClean="0">
                <a:solidFill>
                  <a:schemeClr val="bg1"/>
                </a:solidFill>
              </a:rPr>
              <a:t>приняли участие </a:t>
            </a:r>
            <a:r>
              <a:rPr lang="ru-RU" sz="3600" b="1" dirty="0" smtClean="0">
                <a:solidFill>
                  <a:srgbClr val="FFC000"/>
                </a:solidFill>
              </a:rPr>
              <a:t>в 19 предметных олимпиадах</a:t>
            </a:r>
            <a:r>
              <a:rPr lang="ru-RU" sz="3600" dirty="0" smtClean="0">
                <a:solidFill>
                  <a:schemeClr val="bg1"/>
                </a:solidFill>
              </a:rPr>
              <a:t>, что составило 90</a:t>
            </a:r>
            <a:r>
              <a:rPr lang="ru-RU" sz="3600" b="1" dirty="0" smtClean="0">
                <a:solidFill>
                  <a:srgbClr val="FFC000"/>
                </a:solidFill>
              </a:rPr>
              <a:t>% </a:t>
            </a:r>
            <a:r>
              <a:rPr lang="ru-RU" sz="3600" b="1" dirty="0" smtClean="0">
                <a:solidFill>
                  <a:schemeClr val="bg1"/>
                </a:solidFill>
              </a:rPr>
              <a:t>от общего числа олимпиад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625673"/>
            <a:ext cx="8669713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Результаты ШЭ </a:t>
            </a:r>
            <a:r>
              <a:rPr lang="ru-RU" sz="3600" b="1" dirty="0" err="1" smtClean="0">
                <a:solidFill>
                  <a:schemeClr val="bg1"/>
                </a:solidFill>
              </a:rPr>
              <a:t>ВсОШ</a:t>
            </a:r>
            <a:r>
              <a:rPr lang="ru-RU" sz="3600" b="1" dirty="0" smtClean="0">
                <a:solidFill>
                  <a:schemeClr val="bg1"/>
                </a:solidFill>
              </a:rPr>
              <a:t> :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40 призёров и победителей</a:t>
            </a:r>
            <a:r>
              <a:rPr lang="ru-RU" sz="3600" b="1" dirty="0" smtClean="0">
                <a:solidFill>
                  <a:schemeClr val="bg1"/>
                </a:solidFill>
              </a:rPr>
              <a:t>, что составило 28 </a:t>
            </a:r>
            <a:r>
              <a:rPr lang="ru-RU" sz="3600" b="1" dirty="0" smtClean="0">
                <a:solidFill>
                  <a:srgbClr val="FFC000"/>
                </a:solidFill>
              </a:rPr>
              <a:t>%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2420888"/>
            <a:ext cx="7931224" cy="338437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20 обучающихся 8-11 классов приняли участие в  мероприятиях центра «</a:t>
            </a:r>
            <a:r>
              <a:rPr lang="ru-RU" smtClean="0">
                <a:solidFill>
                  <a:schemeClr val="bg1"/>
                </a:solidFill>
              </a:rPr>
              <a:t>ВЕГА» в </a:t>
            </a:r>
            <a:r>
              <a:rPr lang="ru-RU" dirty="0" smtClean="0">
                <a:solidFill>
                  <a:schemeClr val="bg1"/>
                </a:solidFill>
              </a:rPr>
              <a:t>рамках конкурсного отбора.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2656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Вега- </a:t>
            </a:r>
            <a:r>
              <a:rPr lang="ru-RU" sz="3200" b="1" dirty="0"/>
              <a:t>самарский региональный центр для одарённых </a:t>
            </a:r>
            <a:r>
              <a:rPr lang="ru-RU" sz="3200" b="1" dirty="0" smtClean="0"/>
              <a:t>детей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582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учебного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Учебный план </a:t>
            </a:r>
            <a:r>
              <a:rPr lang="ru-RU" dirty="0" smtClean="0"/>
              <a:t>школы составлен </a:t>
            </a:r>
            <a:r>
              <a:rPr lang="ru-RU" dirty="0"/>
              <a:t>с учетом максимально допустимого количества часов, рассчитан на пятидневную неделю в </a:t>
            </a:r>
            <a:r>
              <a:rPr lang="ru-RU" dirty="0" smtClean="0"/>
              <a:t>1-9 и 11 классах и на шестидневную в 10 классе в </a:t>
            </a:r>
            <a:r>
              <a:rPr lang="ru-RU" dirty="0"/>
              <a:t>соответствии с требованиями </a:t>
            </a:r>
            <a:r>
              <a:rPr lang="ru-RU" dirty="0" err="1"/>
              <a:t>СанПин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Уроки </a:t>
            </a:r>
            <a:r>
              <a:rPr lang="ru-RU" dirty="0"/>
              <a:t>проводились в первую смену. </a:t>
            </a:r>
            <a:endParaRPr lang="ru-RU" dirty="0" smtClean="0"/>
          </a:p>
          <a:p>
            <a:r>
              <a:rPr lang="ru-RU" dirty="0" smtClean="0"/>
              <a:t>Вторая половина дня предназначалась для занятий, связанных с внеурочной деятельностью,  индивидуальной работой с обучающимися.</a:t>
            </a:r>
          </a:p>
          <a:p>
            <a:r>
              <a:rPr lang="ru-RU" dirty="0" smtClean="0"/>
              <a:t>63% элективных курсов и предметов, изучаемых на углублённом уровне, проводились  в  первую половину дня.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7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 Достижения обучающихся</a:t>
            </a:r>
            <a:endParaRPr lang="ru-RU" sz="31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31942"/>
              </p:ext>
            </p:extLst>
          </p:nvPr>
        </p:nvGraphicFramePr>
        <p:xfrm>
          <a:off x="539552" y="1722512"/>
          <a:ext cx="8147049" cy="501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864096"/>
                <a:gridCol w="1152128"/>
                <a:gridCol w="3970585"/>
              </a:tblGrid>
              <a:tr h="680803">
                <a:tc>
                  <a:txBody>
                    <a:bodyPr/>
                    <a:lstStyle/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</a:t>
                      </a:r>
                      <a:endParaRPr lang="ru-RU" dirty="0"/>
                    </a:p>
                  </a:txBody>
                  <a:tcPr/>
                </a:tc>
              </a:tr>
              <a:tr h="90337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Ашарина</a:t>
                      </a:r>
                      <a:r>
                        <a:rPr lang="ru-RU" baseline="0" dirty="0" smtClean="0"/>
                        <a:t> Диана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Профильная смена «Функциональная</a:t>
                      </a:r>
                      <a:r>
                        <a:rPr lang="ru-RU" baseline="0" dirty="0" smtClean="0"/>
                        <a:t> грамотность: вызовы и эффективные практики»</a:t>
                      </a:r>
                      <a:endParaRPr lang="ru-RU" dirty="0"/>
                    </a:p>
                  </a:txBody>
                  <a:tcPr/>
                </a:tc>
              </a:tr>
              <a:tr h="637045">
                <a:tc>
                  <a:txBody>
                    <a:bodyPr/>
                    <a:lstStyle/>
                    <a:p>
                      <a:r>
                        <a:rPr lang="ru-RU" dirty="0" smtClean="0"/>
                        <a:t>Саркисян Элина</a:t>
                      </a:r>
                    </a:p>
                    <a:p>
                      <a:r>
                        <a:rPr lang="ru-RU" dirty="0" smtClean="0"/>
                        <a:t>Данилина Дарья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место</a:t>
                      </a:r>
                    </a:p>
                    <a:p>
                      <a:r>
                        <a:rPr lang="ru-RU" baseline="0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Окружной</a:t>
                      </a:r>
                      <a:r>
                        <a:rPr lang="ru-RU" baseline="0" dirty="0" smtClean="0"/>
                        <a:t> к</a:t>
                      </a:r>
                      <a:r>
                        <a:rPr lang="ru-RU" dirty="0" smtClean="0"/>
                        <a:t>онкурс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– фестиваль «О губернии по -</a:t>
                      </a:r>
                      <a:r>
                        <a:rPr lang="ru-RU" baseline="0" dirty="0" err="1" smtClean="0"/>
                        <a:t>английски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smtClean="0"/>
                        <a:t>любовью!»</a:t>
                      </a:r>
                      <a:endParaRPr lang="ru-RU" dirty="0"/>
                    </a:p>
                  </a:txBody>
                  <a:tcPr/>
                </a:tc>
              </a:tr>
              <a:tr h="933069">
                <a:tc>
                  <a:txBody>
                    <a:bodyPr/>
                    <a:lstStyle/>
                    <a:p>
                      <a:r>
                        <a:rPr lang="ru-RU" dirty="0" smtClean="0"/>
                        <a:t>Сивцова Дарья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Профильная смена «Ученик года – 2024» (округ)</a:t>
                      </a:r>
                    </a:p>
                    <a:p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Пантелеева Полина</a:t>
                      </a:r>
                    </a:p>
                    <a:p>
                      <a:r>
                        <a:rPr lang="ru-RU" dirty="0" smtClean="0"/>
                        <a:t>Мещерякова Екатерина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</a:p>
                    <a:p>
                      <a:r>
                        <a:rPr lang="ru-RU" dirty="0"/>
                        <a:t>8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</a:p>
                    <a:p>
                      <a:r>
                        <a:rPr lang="ru-RU" dirty="0" smtClean="0"/>
                        <a:t>3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Окружной</a:t>
                      </a:r>
                      <a:r>
                        <a:rPr lang="ru-RU" baseline="0" dirty="0" smtClean="0"/>
                        <a:t> этап областного конкурса </a:t>
                      </a:r>
                      <a:r>
                        <a:rPr lang="ru-RU" dirty="0" smtClean="0"/>
                        <a:t> чтецов «Наследие</a:t>
                      </a:r>
                      <a:r>
                        <a:rPr lang="ru-RU" baseline="0" dirty="0" smtClean="0"/>
                        <a:t> Омара Хайяма»</a:t>
                      </a:r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Сараева</a:t>
                      </a:r>
                      <a:r>
                        <a:rPr lang="ru-RU" dirty="0" smtClean="0"/>
                        <a:t> Жанна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Региональный этап Всероссийской олимпиады по естественнонаучной грамотности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 Достижения обучающихся</a:t>
            </a:r>
            <a:endParaRPr lang="ru-RU" sz="31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951106"/>
              </p:ext>
            </p:extLst>
          </p:nvPr>
        </p:nvGraphicFramePr>
        <p:xfrm>
          <a:off x="539552" y="1722512"/>
          <a:ext cx="8147049" cy="371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864096"/>
                <a:gridCol w="1152128"/>
                <a:gridCol w="3970585"/>
              </a:tblGrid>
              <a:tr h="680803">
                <a:tc>
                  <a:txBody>
                    <a:bodyPr/>
                    <a:lstStyle/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</a:t>
                      </a:r>
                      <a:endParaRPr lang="ru-RU" dirty="0"/>
                    </a:p>
                  </a:txBody>
                  <a:tcPr/>
                </a:tc>
              </a:tr>
              <a:tr h="903373"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Смирнова</a:t>
                      </a:r>
                      <a:r>
                        <a:rPr lang="ru-RU" baseline="0" dirty="0" smtClean="0"/>
                        <a:t> Анастасия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Областной</a:t>
                      </a:r>
                      <a:r>
                        <a:rPr lang="ru-RU" baseline="0" dirty="0" smtClean="0"/>
                        <a:t> конкурс «Поэтическая радуга юности»</a:t>
                      </a:r>
                      <a:endParaRPr lang="ru-RU" dirty="0"/>
                    </a:p>
                  </a:txBody>
                  <a:tcPr/>
                </a:tc>
              </a:tr>
              <a:tr h="637045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Киреев</a:t>
                      </a:r>
                      <a:r>
                        <a:rPr lang="ru-RU" baseline="0" dirty="0" smtClean="0"/>
                        <a:t> Никита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Лауреат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 </a:t>
                      </a:r>
                      <a:r>
                        <a:rPr lang="ru-RU" dirty="0" smtClean="0"/>
                        <a:t>Международный фестиваль – конкурс для людей с ограниченными возможностями здоровья «Мы вместе!»</a:t>
                      </a:r>
                      <a:endParaRPr lang="ru-RU" dirty="0"/>
                    </a:p>
                  </a:txBody>
                  <a:tcPr/>
                </a:tc>
              </a:tr>
              <a:tr h="933069">
                <a:tc>
                  <a:txBody>
                    <a:bodyPr/>
                    <a:lstStyle/>
                    <a:p>
                      <a:r>
                        <a:rPr lang="ru-RU" dirty="0" smtClean="0"/>
                        <a:t>Саркисян</a:t>
                      </a:r>
                      <a:r>
                        <a:rPr lang="ru-RU" baseline="0" dirty="0" smtClean="0"/>
                        <a:t> Элина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Областной</a:t>
                      </a:r>
                      <a:r>
                        <a:rPr lang="ru-RU" baseline="0" dirty="0" smtClean="0"/>
                        <a:t> конкурс </a:t>
                      </a:r>
                      <a:r>
                        <a:rPr lang="en-US" baseline="0" dirty="0" smtClean="0"/>
                        <a:t>Pro-</a:t>
                      </a:r>
                      <a:r>
                        <a:rPr lang="ru-RU" baseline="0" dirty="0" smtClean="0"/>
                        <a:t>перевод «О России по- </a:t>
                      </a:r>
                      <a:r>
                        <a:rPr lang="ru-RU" baseline="0" dirty="0" err="1" smtClean="0"/>
                        <a:t>английски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Конкурсы профессионального мастерства/мероприятия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125267"/>
              </p:ext>
            </p:extLst>
          </p:nvPr>
        </p:nvGraphicFramePr>
        <p:xfrm>
          <a:off x="395536" y="1124745"/>
          <a:ext cx="8229600" cy="493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656184"/>
                <a:gridCol w="2036912"/>
              </a:tblGrid>
              <a:tr h="382579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Конкурсы/мероприятия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769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Районный</a:t>
                      </a:r>
                      <a:r>
                        <a:rPr lang="ru-RU" baseline="0" dirty="0" smtClean="0"/>
                        <a:t> этап конкурса педагогов дополнительного образования </a:t>
                      </a:r>
                      <a:r>
                        <a:rPr lang="ru-RU" dirty="0" smtClean="0"/>
                        <a:t> «Сердце</a:t>
                      </a:r>
                      <a:r>
                        <a:rPr lang="ru-RU" baseline="0" dirty="0" smtClean="0"/>
                        <a:t> отдаю детям</a:t>
                      </a:r>
                      <a:r>
                        <a:rPr lang="ru-RU" dirty="0" smtClean="0"/>
                        <a:t>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Полутина Г.В.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Полутина Г.В.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</a:tr>
              <a:tr h="876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Окружной  этап конкурса педагогов дополнительного образования </a:t>
                      </a:r>
                      <a:r>
                        <a:rPr lang="ru-RU" dirty="0" smtClean="0"/>
                        <a:t> «Сердце</a:t>
                      </a:r>
                      <a:r>
                        <a:rPr lang="ru-RU" baseline="0" dirty="0" smtClean="0"/>
                        <a:t> отдаю детям</a:t>
                      </a:r>
                      <a:r>
                        <a:rPr lang="ru-RU" dirty="0" smtClean="0"/>
                        <a:t>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 место</a:t>
                      </a:r>
                      <a:endParaRPr lang="ru-RU" dirty="0"/>
                    </a:p>
                  </a:txBody>
                  <a:tcPr/>
                </a:tc>
              </a:tr>
              <a:tr h="876972"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Районный этап конкурса «Учитель</a:t>
                      </a:r>
                      <a:r>
                        <a:rPr lang="ru-RU" baseline="0" dirty="0" smtClean="0"/>
                        <a:t> года»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Крупенина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smtClean="0"/>
                        <a:t>место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76972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Областной конкурс культурно-массовых мероприятий в ОО «Сила традиций народов Поволжья»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Цапаева</a:t>
                      </a:r>
                      <a:r>
                        <a:rPr lang="ru-RU" dirty="0" smtClean="0"/>
                        <a:t> Т.В.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</a:tr>
              <a:tr h="382579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 работ по химии ГИА-9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Пигарёва</a:t>
                      </a:r>
                      <a:r>
                        <a:rPr lang="ru-RU" dirty="0" smtClean="0"/>
                        <a:t> Г.А.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Управленческие решения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1. Продолжить работу с одарёнными детьми при подготовке  </a:t>
            </a:r>
            <a:r>
              <a:rPr lang="ru-RU" dirty="0"/>
              <a:t>к предметным </a:t>
            </a:r>
            <a:r>
              <a:rPr lang="ru-RU" dirty="0" smtClean="0"/>
              <a:t>олимпиадам, конкурсам, акциям различного уровня. </a:t>
            </a:r>
          </a:p>
          <a:p>
            <a:r>
              <a:rPr lang="ru-RU" dirty="0"/>
              <a:t>2</a:t>
            </a:r>
            <a:r>
              <a:rPr lang="ru-RU" dirty="0" smtClean="0"/>
              <a:t>. Педагогам продолжить </a:t>
            </a:r>
            <a:r>
              <a:rPr lang="ru-RU" dirty="0"/>
              <a:t>работу </a:t>
            </a:r>
            <a:r>
              <a:rPr lang="ru-RU" dirty="0" smtClean="0"/>
              <a:t>по обмену опытом </a:t>
            </a:r>
            <a:r>
              <a:rPr lang="ru-RU" dirty="0"/>
              <a:t>по </a:t>
            </a:r>
            <a:r>
              <a:rPr lang="ru-RU" dirty="0" smtClean="0"/>
              <a:t>совершенствованию </a:t>
            </a:r>
            <a:r>
              <a:rPr lang="ru-RU" dirty="0"/>
              <a:t>организации исследовательской </a:t>
            </a:r>
            <a:r>
              <a:rPr lang="ru-RU" dirty="0" smtClean="0"/>
              <a:t>деятельности обучающихся.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4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144016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Количественные показатели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165454"/>
              </p:ext>
            </p:extLst>
          </p:nvPr>
        </p:nvGraphicFramePr>
        <p:xfrm>
          <a:off x="467544" y="206084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Класс-комплекты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с. Марьевка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Краснополянский</a:t>
                      </a:r>
                      <a:r>
                        <a:rPr lang="ru-RU" dirty="0" smtClean="0"/>
                        <a:t> филиал ГБОУ СОШ с. Марьевка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984440"/>
              </p:ext>
            </p:extLst>
          </p:nvPr>
        </p:nvGraphicFramePr>
        <p:xfrm>
          <a:off x="467544" y="4077072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1872208"/>
                <a:gridCol w="1594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обучающихся:   188-186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начало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к</a:t>
                      </a:r>
                      <a:r>
                        <a:rPr lang="ru-RU" dirty="0" smtClean="0"/>
                        <a:t>онец 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с. Марьевка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Краснополянский</a:t>
                      </a:r>
                      <a:r>
                        <a:rPr lang="ru-RU" dirty="0" smtClean="0"/>
                        <a:t> филиал ГБОУ СОШ с. Марьевка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19442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Всего детей с ОВЗ – 18 человек</a:t>
            </a:r>
          </a:p>
          <a:p>
            <a:r>
              <a:rPr lang="ru-RU" sz="2800" dirty="0" smtClean="0"/>
              <a:t>Интегрировано обучалось – 10 человек</a:t>
            </a:r>
          </a:p>
          <a:p>
            <a:r>
              <a:rPr lang="ru-RU" sz="2800" dirty="0" smtClean="0"/>
              <a:t>Индивидуально на дому – 8 человек</a:t>
            </a:r>
            <a:endParaRPr lang="ru-RU" sz="2800" dirty="0"/>
          </a:p>
        </p:txBody>
      </p:sp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42946"/>
              </p:ext>
            </p:extLst>
          </p:nvPr>
        </p:nvGraphicFramePr>
        <p:xfrm>
          <a:off x="2555776" y="8325544"/>
          <a:ext cx="84352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800200"/>
                <a:gridCol w="288032"/>
                <a:gridCol w="360040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432048"/>
                <a:gridCol w="44239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01341"/>
              </p:ext>
            </p:extLst>
          </p:nvPr>
        </p:nvGraphicFramePr>
        <p:xfrm>
          <a:off x="395534" y="3448049"/>
          <a:ext cx="8208915" cy="206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435"/>
                <a:gridCol w="1365228"/>
                <a:gridCol w="544754"/>
                <a:gridCol w="586530"/>
                <a:gridCol w="586530"/>
                <a:gridCol w="592379"/>
                <a:gridCol w="592379"/>
                <a:gridCol w="592379"/>
                <a:gridCol w="592379"/>
                <a:gridCol w="592379"/>
                <a:gridCol w="591543"/>
              </a:tblGrid>
              <a:tr h="19993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                                 классы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6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ГБОУ СОШ с. Марьевка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интегрировано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дому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Краснополянский</a:t>
                      </a:r>
                      <a:r>
                        <a:rPr lang="ru-RU" sz="1100" dirty="0">
                          <a:effectLst/>
                        </a:rPr>
                        <a:t> филиал ГБОУ СОШ с. Марьевка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интегрировано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дому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85900" y="3219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580"/>
              </p:ext>
            </p:extLst>
          </p:nvPr>
        </p:nvGraphicFramePr>
        <p:xfrm>
          <a:off x="323528" y="4653136"/>
          <a:ext cx="8496942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913"/>
                <a:gridCol w="561005"/>
                <a:gridCol w="669126"/>
                <a:gridCol w="669126"/>
                <a:gridCol w="520430"/>
                <a:gridCol w="520430"/>
                <a:gridCol w="520430"/>
                <a:gridCol w="520430"/>
                <a:gridCol w="520430"/>
                <a:gridCol w="520430"/>
                <a:gridCol w="520430"/>
                <a:gridCol w="45676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05832"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Отличники - 15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00112"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Хорошисты – 51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Неуспевающие – 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172185"/>
              </p:ext>
            </p:extLst>
          </p:nvPr>
        </p:nvGraphicFramePr>
        <p:xfrm>
          <a:off x="755576" y="404664"/>
          <a:ext cx="7488832" cy="410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1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60196"/>
              </p:ext>
            </p:extLst>
          </p:nvPr>
        </p:nvGraphicFramePr>
        <p:xfrm>
          <a:off x="683568" y="260648"/>
          <a:ext cx="793122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58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000" dirty="0" smtClean="0"/>
              <a:t>АНАЛИЗ </a:t>
            </a:r>
            <a:r>
              <a:rPr lang="ru-RU" sz="4000" dirty="0"/>
              <a:t>РЕЗУЛЬТАТОВ ВПР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45097"/>
              </p:ext>
            </p:extLst>
          </p:nvPr>
        </p:nvGraphicFramePr>
        <p:xfrm>
          <a:off x="323529" y="1004887"/>
          <a:ext cx="8352927" cy="5520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76864"/>
                <a:gridCol w="1376864"/>
                <a:gridCol w="736566"/>
                <a:gridCol w="573747"/>
                <a:gridCol w="575039"/>
                <a:gridCol w="575039"/>
                <a:gridCol w="1157185"/>
                <a:gridCol w="1157185"/>
                <a:gridCol w="824438"/>
              </a:tblGrid>
              <a:tr h="853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6477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класс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6350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предметы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65405" marR="863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писали</a:t>
                      </a:r>
                      <a:r>
                        <a:rPr lang="en-US" sz="1100" spc="-26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работу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R="60960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R="61595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R="60325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R="62865" algn="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102235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выполнения 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64135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КЗ</a:t>
                      </a:r>
                      <a:r>
                        <a:rPr lang="en-US" sz="1100" spc="10">
                          <a:effectLst/>
                        </a:rPr>
                        <a:t> </a:t>
                      </a:r>
                      <a:endParaRPr lang="ru-RU" sz="900">
                        <a:effectLst/>
                      </a:endParaRPr>
                    </a:p>
                    <a:p>
                      <a:pPr marL="64135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</a:t>
                      </a:r>
                      <a:r>
                        <a:rPr lang="ru-RU" sz="1100">
                          <a:effectLst/>
                        </a:rPr>
                        <a:t>3</a:t>
                      </a:r>
                      <a:r>
                        <a:rPr lang="en-US" sz="1100">
                          <a:effectLst/>
                        </a:rPr>
                        <a:t>-</a:t>
                      </a:r>
                      <a:endParaRPr lang="ru-RU" sz="900">
                        <a:effectLst/>
                      </a:endParaRPr>
                    </a:p>
                    <a:p>
                      <a:pPr marL="6413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</a:t>
                      </a:r>
                      <a:r>
                        <a:rPr lang="ru-RU" sz="1100">
                          <a:effectLst/>
                        </a:rPr>
                        <a:t>4</a:t>
                      </a:r>
                      <a:r>
                        <a:rPr lang="ru-RU" sz="1100" spc="-7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уч.г.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rowSpan="3"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 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русский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</a:t>
                      </a: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94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61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</a:t>
                      </a: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r>
                        <a:rPr lang="ru-RU" sz="1100">
                          <a:effectLst/>
                        </a:rPr>
                        <a:t>7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окружающий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мир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78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rowSpan="4"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русский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</a:t>
                      </a: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25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43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история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2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биология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r>
                        <a:rPr lang="ru-RU" sz="1100">
                          <a:effectLst/>
                        </a:rPr>
                        <a:t>0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711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 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русский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r>
                        <a:rPr lang="en-US" sz="1100">
                          <a:effectLst/>
                        </a:rPr>
                        <a:t>4%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93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1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биология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</a:t>
                      </a: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92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обществознание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rowSpan="6"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24638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русский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физика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ct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</a:t>
                      </a:r>
                      <a:r>
                        <a:rPr lang="ru-RU" sz="1100">
                          <a:effectLst/>
                        </a:rPr>
                        <a:t>1</a:t>
                      </a:r>
                      <a:r>
                        <a:rPr lang="en-US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 </a:t>
                      </a:r>
                      <a:r>
                        <a:rPr lang="ru-RU" sz="1100">
                          <a:effectLst/>
                        </a:rPr>
                        <a:t>93</a:t>
                      </a:r>
                      <a:r>
                        <a:rPr lang="en-US" sz="1100">
                          <a:effectLst/>
                        </a:rPr>
                        <a:t>  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история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ct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</a:t>
                      </a: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ct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58%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4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обществознание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ct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9862">
                <a:tc rowSpan="4">
                  <a:txBody>
                    <a:bodyPr/>
                    <a:lstStyle/>
                    <a:p>
                      <a:pPr marL="254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русский</a:t>
                      </a:r>
                      <a:r>
                        <a:rPr lang="en-US" sz="1100" spc="-1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91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r>
                        <a:rPr lang="en-US" sz="1100">
                          <a:effectLst/>
                        </a:rPr>
                        <a:t>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математика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96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6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физика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91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43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43</a:t>
                      </a:r>
                      <a:r>
                        <a:rPr lang="en-US" sz="1100" dirty="0">
                          <a:effectLst/>
                        </a:rPr>
                        <a:t>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 класс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2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итого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8</a:t>
                      </a:r>
                      <a:r>
                        <a:rPr lang="en-US" sz="1100">
                          <a:effectLst/>
                        </a:rPr>
                        <a:t>%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5" algn="r">
                        <a:lnSpc>
                          <a:spcPts val="126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53%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12950" y="547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9752" tIns="609408" rIns="292008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3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Управленческие решения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dirty="0" smtClean="0"/>
              <a:t> </a:t>
            </a:r>
            <a:r>
              <a:rPr lang="ru-RU" dirty="0"/>
              <a:t>Зам. директора по УВР совместно с руководителями МО, учителями-предметниками разработать </a:t>
            </a:r>
            <a:r>
              <a:rPr lang="ru-RU" dirty="0" smtClean="0"/>
              <a:t>план </a:t>
            </a:r>
            <a:r>
              <a:rPr lang="ru-RU" dirty="0"/>
              <a:t>комплексных мер, направленных на повышение успеваемости и качества знаний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2. Зам. </a:t>
            </a:r>
            <a:r>
              <a:rPr lang="ru-RU" dirty="0"/>
              <a:t>директора по УВР </a:t>
            </a:r>
            <a:r>
              <a:rPr lang="ru-RU" dirty="0" smtClean="0"/>
              <a:t>совместно с </a:t>
            </a:r>
            <a:r>
              <a:rPr lang="ru-RU" dirty="0"/>
              <a:t>руководителями МО, </a:t>
            </a:r>
            <a:r>
              <a:rPr lang="ru-RU" dirty="0" smtClean="0"/>
              <a:t>учителями-предметниками </a:t>
            </a:r>
            <a:r>
              <a:rPr lang="ru-RU" dirty="0"/>
              <a:t>спланировать коррекционную работу в </a:t>
            </a:r>
            <a:r>
              <a:rPr lang="ru-RU" dirty="0" smtClean="0"/>
              <a:t>1-11 </a:t>
            </a:r>
            <a:r>
              <a:rPr lang="ru-RU" dirty="0"/>
              <a:t>классах </a:t>
            </a:r>
            <a:r>
              <a:rPr lang="ru-RU" dirty="0" smtClean="0"/>
              <a:t>с </a:t>
            </a:r>
            <a:r>
              <a:rPr lang="ru-RU" dirty="0"/>
              <a:t>целью ликвидации пробелов в знаниях </a:t>
            </a:r>
            <a:r>
              <a:rPr lang="ru-RU" dirty="0" smtClean="0"/>
              <a:t>обучающихся</a:t>
            </a:r>
            <a:r>
              <a:rPr lang="ru-RU" dirty="0"/>
              <a:t>, повышения уровня обученности и качества </a:t>
            </a:r>
            <a:r>
              <a:rPr lang="ru-RU" dirty="0" smtClean="0"/>
              <a:t>знаний.</a:t>
            </a:r>
          </a:p>
          <a:p>
            <a:r>
              <a:rPr lang="ru-RU" dirty="0" smtClean="0"/>
              <a:t> 3. </a:t>
            </a:r>
            <a:r>
              <a:rPr lang="ru-RU" dirty="0"/>
              <a:t>Учителям </a:t>
            </a:r>
            <a:r>
              <a:rPr lang="ru-RU" dirty="0" smtClean="0"/>
              <a:t>активно </a:t>
            </a:r>
            <a:r>
              <a:rPr lang="ru-RU" dirty="0"/>
              <a:t>использовать различные </a:t>
            </a:r>
            <a:r>
              <a:rPr lang="ru-RU" dirty="0" smtClean="0"/>
              <a:t>технологии, формы  </a:t>
            </a:r>
            <a:r>
              <a:rPr lang="ru-RU" dirty="0"/>
              <a:t>и методы </a:t>
            </a:r>
            <a:r>
              <a:rPr lang="ru-RU" dirty="0" smtClean="0"/>
              <a:t>обучения </a:t>
            </a:r>
            <a:r>
              <a:rPr lang="ru-RU" dirty="0"/>
              <a:t>для повышения интереса у </a:t>
            </a:r>
            <a:r>
              <a:rPr lang="ru-RU" dirty="0" smtClean="0"/>
              <a:t>школьников </a:t>
            </a:r>
            <a:r>
              <a:rPr lang="ru-RU" dirty="0"/>
              <a:t>к </a:t>
            </a:r>
            <a:r>
              <a:rPr lang="ru-RU" dirty="0" smtClean="0"/>
              <a:t>предмету. 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Классным </a:t>
            </a:r>
            <a:r>
              <a:rPr lang="ru-RU" dirty="0" smtClean="0"/>
              <a:t>руководителям строго </a:t>
            </a:r>
            <a:r>
              <a:rPr lang="ru-RU" dirty="0"/>
              <a:t>следить за </a:t>
            </a:r>
            <a:r>
              <a:rPr lang="ru-RU" dirty="0" smtClean="0"/>
              <a:t>пропусками занятий обучающимися без уважительной причины. </a:t>
            </a:r>
          </a:p>
          <a:p>
            <a:r>
              <a:rPr lang="ru-RU" dirty="0" smtClean="0"/>
              <a:t>5. Учителям-предметникам систематически проводить  </a:t>
            </a:r>
            <a:r>
              <a:rPr lang="ru-RU" dirty="0"/>
              <a:t>детальный анализ результатов </a:t>
            </a:r>
            <a:r>
              <a:rPr lang="ru-RU" dirty="0" smtClean="0"/>
              <a:t>диагностических работ </a:t>
            </a:r>
            <a:r>
              <a:rPr lang="ru-RU" dirty="0"/>
              <a:t>на заседаниях методических предметных объединений, вести строгий контроль за динамикой обучения каждого ученика и класса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347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d2662a6c7b12a6b1eeb66ae28771d264037d2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2410</Words>
  <Application>Microsoft Office PowerPoint</Application>
  <PresentationFormat>Экран (4:3)</PresentationFormat>
  <Paragraphs>941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Анализ работы  ГБОУ СОШ с. Марьевка</vt:lpstr>
      <vt:lpstr>Презентация PowerPoint</vt:lpstr>
      <vt:lpstr>Организация учебного процесса</vt:lpstr>
      <vt:lpstr>Количественные показатели</vt:lpstr>
      <vt:lpstr>Дети с ОВЗ</vt:lpstr>
      <vt:lpstr>Презентация PowerPoint</vt:lpstr>
      <vt:lpstr>Презентация PowerPoint</vt:lpstr>
      <vt:lpstr>  АНАЛИЗ РЕЗУЛЬТАТОВ ВПР   </vt:lpstr>
      <vt:lpstr>Управленческие решения</vt:lpstr>
      <vt:lpstr>2.Результаты ГИА-2023 (ОГЭ)</vt:lpstr>
      <vt:lpstr>Динамика результатов ОГЭ по русскому языку</vt:lpstr>
      <vt:lpstr>Динамика результатов ОГЭ по математике</vt:lpstr>
      <vt:lpstr>Динамика результатов ОГЭ по обществознанию</vt:lpstr>
      <vt:lpstr>Динамика результатов ОГЭ по географии</vt:lpstr>
      <vt:lpstr>Динамика результатов ОГЭ по информатике</vt:lpstr>
      <vt:lpstr>Динамика результатов ОГЭ по физике</vt:lpstr>
      <vt:lpstr>Динамика результатов ОГЭ по истории</vt:lpstr>
      <vt:lpstr>Результаты ОГЭ </vt:lpstr>
      <vt:lpstr>Динамика среднего балла ОГЭ</vt:lpstr>
      <vt:lpstr>Соотношение годовых и экзаменационных отметок  по  предметам </vt:lpstr>
      <vt:lpstr>Управленческие решения</vt:lpstr>
      <vt:lpstr>Результаты ГИА-2024 (ЕГЭ)</vt:lpstr>
      <vt:lpstr>Презентация PowerPoint</vt:lpstr>
      <vt:lpstr>Суммарный балл по трём предметам</vt:lpstr>
      <vt:lpstr>Динамика результатов ЕГЭ по предмету  за последние 3 года </vt:lpstr>
      <vt:lpstr>Управленческие решения</vt:lpstr>
      <vt:lpstr>3. Итоги работы с обучающимися, мотивированными на учебу</vt:lpstr>
      <vt:lpstr>Презентация PowerPoint</vt:lpstr>
      <vt:lpstr>Презентация PowerPoint</vt:lpstr>
      <vt:lpstr> Достижения обучающихся</vt:lpstr>
      <vt:lpstr> Достижения обучающихся</vt:lpstr>
      <vt:lpstr>Конкурсы профессионального мастерства/мероприятия</vt:lpstr>
      <vt:lpstr>Управленческие решения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Глобус и тетради</dc:title>
  <dc:creator>obstinate</dc:creator>
  <cp:lastModifiedBy>Учитель</cp:lastModifiedBy>
  <cp:revision>135</cp:revision>
  <cp:lastPrinted>2024-08-30T05:04:37Z</cp:lastPrinted>
  <dcterms:created xsi:type="dcterms:W3CDTF">2017-03-21T16:15:12Z</dcterms:created>
  <dcterms:modified xsi:type="dcterms:W3CDTF">2024-08-30T05:04:55Z</dcterms:modified>
</cp:coreProperties>
</file>