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76" r:id="rId3"/>
    <p:sldId id="315" r:id="rId4"/>
    <p:sldId id="325" r:id="rId5"/>
    <p:sldId id="326" r:id="rId6"/>
    <p:sldId id="317" r:id="rId7"/>
    <p:sldId id="313" r:id="rId8"/>
    <p:sldId id="327" r:id="rId9"/>
    <p:sldId id="352" r:id="rId10"/>
    <p:sldId id="349" r:id="rId11"/>
    <p:sldId id="350" r:id="rId12"/>
    <p:sldId id="351" r:id="rId13"/>
    <p:sldId id="353" r:id="rId14"/>
    <p:sldId id="354" r:id="rId15"/>
    <p:sldId id="355" r:id="rId16"/>
    <p:sldId id="356" r:id="rId17"/>
    <p:sldId id="357" r:id="rId18"/>
    <p:sldId id="329" r:id="rId19"/>
    <p:sldId id="331" r:id="rId20"/>
    <p:sldId id="333" r:id="rId21"/>
    <p:sldId id="337" r:id="rId22"/>
    <p:sldId id="342" r:id="rId23"/>
    <p:sldId id="347" r:id="rId24"/>
    <p:sldId id="318" r:id="rId25"/>
    <p:sldId id="358" r:id="rId26"/>
    <p:sldId id="275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0792" autoAdjust="0"/>
  </p:normalViewPr>
  <p:slideViewPr>
    <p:cSldViewPr showGuides="1">
      <p:cViewPr>
        <p:scale>
          <a:sx n="70" d="100"/>
          <a:sy n="70" d="100"/>
        </p:scale>
        <p:origin x="-1350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3" d="100"/>
        <a:sy n="83" d="100"/>
      </p:scale>
      <p:origin x="0" y="10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7595673130335948E-2"/>
          <c:y val="5.3584717002094107E-2"/>
          <c:w val="0.92527058959260933"/>
          <c:h val="0.87968894441498113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2.0350302957791014E-2"/>
                  <c:y val="-4.6421114808554938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 smtClean="0"/>
                      <a:t>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654444377975098E-2"/>
                  <c:y val="-3.7136891846843947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en-US" dirty="0" smtClean="0"/>
                      <a:t>2</a:t>
                    </a:r>
                    <a:r>
                      <a:rPr lang="ru-RU" dirty="0" smtClean="0"/>
                      <a:t>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871010058711426E-2"/>
                  <c:y val="-3.713689184684392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 smtClean="0"/>
                      <a:t>67,6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871010058711426E-2"/>
                  <c:y val="-3.7136891846843947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dirty="0" smtClean="0"/>
                      <a:t>0,4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Лист1!$C$3:$C$6</c:f>
              <c:strCache>
                <c:ptCount val="4"/>
                <c:pt idx="0">
                  <c:v>Успевают на "5"</c:v>
                </c:pt>
                <c:pt idx="1">
                  <c:v>Успевают на "5" и "4"</c:v>
                </c:pt>
                <c:pt idx="2">
                  <c:v>Успевают на "3", "4", "5"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Лист1!$D$3:$D$6</c:f>
              <c:numCache>
                <c:formatCode>0%</c:formatCode>
                <c:ptCount val="4"/>
                <c:pt idx="0">
                  <c:v>7.4999999999999997E-2</c:v>
                </c:pt>
                <c:pt idx="1">
                  <c:v>0.28999999999999998</c:v>
                </c:pt>
                <c:pt idx="2">
                  <c:v>0.63</c:v>
                </c:pt>
                <c:pt idx="3">
                  <c:v>5.0000000000000001E-3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12480"/>
        <c:axId val="50634752"/>
        <c:axId val="0"/>
      </c:bar3DChart>
      <c:catAx>
        <c:axId val="50612480"/>
        <c:scaling>
          <c:orientation val="minMax"/>
        </c:scaling>
        <c:delete val="0"/>
        <c:axPos val="b"/>
        <c:majorTickMark val="out"/>
        <c:minorTickMark val="none"/>
        <c:tickLblPos val="nextTo"/>
        <c:crossAx val="50634752"/>
        <c:crosses val="autoZero"/>
        <c:auto val="1"/>
        <c:lblAlgn val="ctr"/>
        <c:lblOffset val="100"/>
        <c:noMultiLvlLbl val="0"/>
      </c:catAx>
      <c:valAx>
        <c:axId val="5063475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506124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12E8A56-9E14-4D4C-8A00-BDA126AF24C6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D8555A3-A8A6-466E-9AA5-863B84A980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1232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8555A3-A8A6-466E-9AA5-863B84A980A7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11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FE83-DDC3-4D32-8570-FF1870406FB7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69BEF-9B8D-4EE7-9AF4-EC925C6D8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753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B3A24-3EB7-4509-A72A-E8D0989AE7F4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DD783-0A7B-4382-8D7B-43CDFCC609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92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FBCAB-705E-4F44-87B8-BC47B4BC1617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93175-7CF3-47E3-BC0D-9319E9A9C2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618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F1E58-50A3-43A3-99EE-01475DABBD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A23E1-302D-4C74-9F1E-EE3D10197E77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52B3E-AA67-4291-9DBB-497A8DFD3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19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13F77-3126-42CE-B667-7A0B29C44E68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AF435-9797-4DA2-9795-BFE691AC83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11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5EABD-0E92-4793-A7C0-94A117B0D649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07015-6179-47A0-9EDA-C08EC5D3B2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791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ECCEB-6637-45EC-BCBB-403C58585975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544E3-00E8-4B01-A982-03850B299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31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4D9F1-B942-4631-ABE8-C4B85FA2D66E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D8910-217E-4B86-89A3-8FC76368C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80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7FD69-CA12-473E-A708-E0E6B7917B36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DB880-7550-48B9-AB58-4DC02AA50F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15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5C440-CC6C-4CA7-8011-3915B6ADD1FB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6B973-52C4-4D9C-80CF-003FAE7BE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04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E30A9-C714-418D-99FA-8DA343D22233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B17E1-02A8-4B78-AF52-67424127C0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15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95B7B71-48D7-4ADE-AE2B-C7F491C855A4}" type="datetimeFigureOut">
              <a:rPr lang="ru-RU"/>
              <a:pPr>
                <a:defRPr/>
              </a:pPr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3812AD-9A57-4B33-BEA4-E1BD8D1E95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152128"/>
          </a:xfrm>
        </p:spPr>
        <p:txBody>
          <a:bodyPr rtlCol="0">
            <a:normAutofit fontScale="90000"/>
          </a:bodyPr>
          <a:lstStyle/>
          <a:p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Августовский педагогический совет  </a:t>
            </a: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Анализ работы школы за </a:t>
            </a:r>
            <a:b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2024-2025  учебный год. </a:t>
            </a:r>
            <a:b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</a:t>
            </a:r>
            <a:b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на  2025-2026 учебный год.</a:t>
            </a:r>
            <a:r>
              <a:rPr lang="ru-RU" sz="4000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sz="4000" b="1" i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7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3861048"/>
            <a:ext cx="6400800" cy="2105794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29 августа 2025 года</a:t>
            </a:r>
          </a:p>
          <a:p>
            <a:pPr algn="r" eaLnBrk="1" hangingPunct="1">
              <a:defRPr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ГБОУ СОШ с. Марьевка</a:t>
            </a:r>
          </a:p>
          <a:p>
            <a:pPr algn="r" eaLnBrk="1" hangingPunct="1">
              <a:defRPr/>
            </a:pPr>
            <a:endParaRPr lang="ru-RU" sz="2400" b="1" i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Результаты государственной итоговой аттестации за курс основной общей школы</a:t>
            </a:r>
            <a:endParaRPr lang="ru-RU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1520" y="1412776"/>
            <a:ext cx="8447088" cy="1143000"/>
          </a:xfrm>
          <a:prstGeom prst="rect">
            <a:avLst/>
          </a:prstGeom>
          <a:solidFill>
            <a:srgbClr val="FFFF00"/>
          </a:solidFill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Учащихся 9-х классов на конец учебного года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– 27 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человек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660033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780926"/>
            <a:ext cx="849694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ru-RU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Допущены к экзаменам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27 </a:t>
            </a:r>
            <a:r>
              <a:rPr lang="ru-RU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обучающихся</a:t>
            </a:r>
          </a:p>
          <a:p>
            <a:pPr>
              <a:lnSpc>
                <a:spcPct val="110000"/>
              </a:lnSpc>
            </a:pPr>
            <a:r>
              <a:rPr lang="ru-RU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форме ОГЭ -25 обучающихся</a:t>
            </a:r>
          </a:p>
          <a:p>
            <a:pPr>
              <a:lnSpc>
                <a:spcPct val="110000"/>
              </a:lnSpc>
            </a:pPr>
            <a:r>
              <a:rPr lang="ru-RU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 форме ГВЭ – 1 ученик</a:t>
            </a:r>
          </a:p>
          <a:p>
            <a:pPr>
              <a:lnSpc>
                <a:spcPct val="110000"/>
              </a:lnSpc>
            </a:pPr>
            <a:r>
              <a:rPr lang="ru-RU" sz="28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Аттестация для детей с интеллектуальными нарушениями -1 ученик</a:t>
            </a:r>
          </a:p>
          <a:p>
            <a:r>
              <a:rPr lang="ru-RU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ru-RU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17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328640"/>
              </p:ext>
            </p:extLst>
          </p:nvPr>
        </p:nvGraphicFramePr>
        <p:xfrm>
          <a:off x="395536" y="1052737"/>
          <a:ext cx="8351844" cy="5060429"/>
        </p:xfrm>
        <a:graphic>
          <a:graphicData uri="http://schemas.openxmlformats.org/drawingml/2006/table">
            <a:tbl>
              <a:tblPr firstRow="1" firstCol="1" bandRow="1"/>
              <a:tblGrid>
                <a:gridCol w="702024"/>
                <a:gridCol w="1971955"/>
                <a:gridCol w="1484728"/>
                <a:gridCol w="597246"/>
                <a:gridCol w="716655"/>
                <a:gridCol w="622432"/>
                <a:gridCol w="741841"/>
                <a:gridCol w="838087"/>
                <a:gridCol w="676876"/>
              </a:tblGrid>
              <a:tr h="608530"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-37592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Учебный предмет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Всего участников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Отметка «3»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Отметка «4»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Отметка «5»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9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чел.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7592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66,6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33,3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История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География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Обществознание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Литература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46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-17140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solidFill>
                <a:srgbClr val="8D0928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ru-RU" sz="2400" b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Результаты </a:t>
            </a:r>
            <a:r>
              <a:rPr lang="ru-RU" sz="2400" b="1" dirty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государственной итоговой аттестации за курс основной общей школы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128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332656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годовых и экзаменационных оценок</a:t>
            </a: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514720"/>
              </p:ext>
            </p:extLst>
          </p:nvPr>
        </p:nvGraphicFramePr>
        <p:xfrm>
          <a:off x="9756576" y="6453336"/>
          <a:ext cx="1394460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560"/>
                <a:gridCol w="162560"/>
                <a:gridCol w="162560"/>
                <a:gridCol w="162560"/>
                <a:gridCol w="162560"/>
                <a:gridCol w="162560"/>
                <a:gridCol w="162560"/>
                <a:gridCol w="162560"/>
                <a:gridCol w="93980"/>
              </a:tblGrid>
              <a:tr h="0">
                <a:tc rowSpan="3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 gridSpan="7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337366"/>
              </p:ext>
            </p:extLst>
          </p:nvPr>
        </p:nvGraphicFramePr>
        <p:xfrm>
          <a:off x="467544" y="1412776"/>
          <a:ext cx="8424937" cy="4551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/>
                <a:gridCol w="1840255"/>
                <a:gridCol w="1016065"/>
                <a:gridCol w="1016065"/>
                <a:gridCol w="1013385"/>
                <a:gridCol w="1064278"/>
                <a:gridCol w="1064278"/>
                <a:gridCol w="978563"/>
              </a:tblGrid>
              <a:tr h="303727">
                <a:tc row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-3759200" algn="l"/>
                        </a:tabLs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Учебный предмет</a:t>
                      </a:r>
                      <a:endParaRPr lang="ru-RU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Кол-во обучающихся, получивших отметки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3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37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годовая</a:t>
                      </a:r>
                      <a:endParaRPr lang="ru-RU" sz="12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экзамен</a:t>
                      </a:r>
                      <a:endParaRPr lang="ru-RU" sz="12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годовая</a:t>
                      </a:r>
                      <a:endParaRPr lang="ru-RU" sz="12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экзамен</a:t>
                      </a:r>
                      <a:endParaRPr lang="ru-RU" sz="12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годовая</a:t>
                      </a:r>
                      <a:endParaRPr lang="ru-RU" sz="12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экзамен</a:t>
                      </a:r>
                      <a:endParaRPr lang="ru-RU" sz="1200" b="1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372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759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</a:tr>
              <a:tr h="40424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/>
                </a:tc>
              </a:tr>
              <a:tr h="32880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</a:tr>
              <a:tr h="32880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Химия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</a:tr>
              <a:tr h="32880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41876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История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</a:tr>
              <a:tr h="32880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География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</a:tr>
              <a:tr h="328808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/>
                </a:tc>
              </a:tr>
              <a:tr h="308724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Литература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/>
                </a:tc>
              </a:tr>
              <a:tr h="40097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14513" y="24463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7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376070"/>
              </p:ext>
            </p:extLst>
          </p:nvPr>
        </p:nvGraphicFramePr>
        <p:xfrm>
          <a:off x="251521" y="1142748"/>
          <a:ext cx="8606902" cy="4518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0119"/>
                <a:gridCol w="2493250"/>
                <a:gridCol w="1700835"/>
                <a:gridCol w="1666349"/>
                <a:gridCol w="1666349"/>
              </a:tblGrid>
              <a:tr h="274667">
                <a:tc rowSpan="2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  <a:tabLst>
                          <a:tab pos="-37592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предмет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обучающихся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3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уровне годовой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выше годовой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ниже годовой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7592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945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188641"/>
            <a:ext cx="74168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 </a:t>
            </a:r>
            <a:r>
              <a:rPr lang="ru-RU" sz="2800" b="1" i="1" dirty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годовых и экзаменационных </a:t>
            </a:r>
            <a:r>
              <a:rPr lang="ru-RU" sz="28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оценок</a:t>
            </a: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08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31891"/>
              </p:ext>
            </p:extLst>
          </p:nvPr>
        </p:nvGraphicFramePr>
        <p:xfrm>
          <a:off x="395534" y="980724"/>
          <a:ext cx="8352932" cy="46085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5245"/>
                <a:gridCol w="2001591"/>
                <a:gridCol w="1103081"/>
                <a:gridCol w="875245"/>
                <a:gridCol w="875245"/>
                <a:gridCol w="875245"/>
                <a:gridCol w="875245"/>
                <a:gridCol w="872035"/>
              </a:tblGrid>
              <a:tr h="416790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Учебные предметы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493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средний балл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116632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балл по предметам</a:t>
            </a:r>
            <a:endParaRPr lang="ru-RU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0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242763"/>
              </p:ext>
            </p:extLst>
          </p:nvPr>
        </p:nvGraphicFramePr>
        <p:xfrm>
          <a:off x="755577" y="1340767"/>
          <a:ext cx="7632846" cy="3205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6367"/>
                <a:gridCol w="1364437"/>
                <a:gridCol w="1049795"/>
                <a:gridCol w="843981"/>
                <a:gridCol w="421991"/>
                <a:gridCol w="524896"/>
                <a:gridCol w="524896"/>
                <a:gridCol w="462709"/>
                <a:gridCol w="524896"/>
                <a:gridCol w="524896"/>
                <a:gridCol w="421991"/>
                <a:gridCol w="421991"/>
              </a:tblGrid>
              <a:tr h="92564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№ п/п</a:t>
                      </a:r>
                      <a:endParaRPr lang="ru-RU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предмет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участников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 с ОВЗ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«2»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«3»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«4»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«5»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56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62253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759200" algn="l"/>
                        </a:tabLs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622531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759200" algn="l"/>
                        </a:tabLst>
                      </a:pPr>
                      <a:r>
                        <a:rPr lang="ru-RU" sz="1600" b="1" dirty="0" smtClean="0">
                          <a:effectLst/>
                        </a:rPr>
                        <a:t>2.</a:t>
                      </a: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91680" y="332656"/>
            <a:ext cx="44305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 ГВЭ -9 </a:t>
            </a:r>
            <a:endParaRPr lang="ru-RU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53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3"/>
            <a:ext cx="792088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 году в 11-м классе обучалось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ученика. Все учащиеся 11 класса были допущены к итоговой аттестации по результатам итогового сочинения и итоговым оценкам по предметам. На основании приказа по школе все выпускники 11 класса получили аттестаты об окончании средней школы</a:t>
            </a:r>
          </a:p>
        </p:txBody>
      </p:sp>
    </p:spTree>
    <p:extLst>
      <p:ext uri="{BB962C8B-B14F-4D97-AF65-F5344CB8AC3E}">
        <p14:creationId xmlns:p14="http://schemas.microsoft.com/office/powerpoint/2010/main" val="190232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059420"/>
              </p:ext>
            </p:extLst>
          </p:nvPr>
        </p:nvGraphicFramePr>
        <p:xfrm>
          <a:off x="467544" y="908719"/>
          <a:ext cx="8208913" cy="4609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5633"/>
                <a:gridCol w="1871779"/>
                <a:gridCol w="1724973"/>
                <a:gridCol w="2036528"/>
              </a:tblGrid>
              <a:tr h="5599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2023 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2024 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</a:rPr>
                        <a:t>2025 г.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/>
                </a:tc>
              </a:tr>
              <a:tr h="1104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тестовый балл по русскому языку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</a:tr>
              <a:tr h="1104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тестовый балл по биологии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4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тестовый балл по обществознанию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363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тестовый балл по химии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43608" y="116632"/>
            <a:ext cx="71287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</a:t>
            </a:r>
            <a:r>
              <a:rPr lang="ru-RU" sz="28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тестовый балл </a:t>
            </a:r>
            <a:r>
              <a:rPr lang="ru-RU" sz="2800" b="1" i="1" dirty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предметам</a:t>
            </a: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63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96944" cy="1143000"/>
          </a:xfrm>
        </p:spPr>
        <p:txBody>
          <a:bodyPr/>
          <a:lstStyle/>
          <a:p>
            <a:r>
              <a:rPr lang="ru-RU" sz="80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Внутришкольный</a:t>
            </a:r>
            <a:r>
              <a:rPr lang="ru-RU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80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контроль</a:t>
            </a:r>
            <a:endParaRPr lang="ru-RU" sz="8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0" y="2060848"/>
            <a:ext cx="4932040" cy="4525963"/>
          </a:xfrm>
        </p:spPr>
        <p:txBody>
          <a:bodyPr/>
          <a:lstStyle/>
          <a:p>
            <a:pPr lvl="0"/>
            <a:r>
              <a:rPr lang="ru-RU" b="1" dirty="0">
                <a:latin typeface="Arial Narrow" pitchFamily="34" charset="0"/>
              </a:rPr>
              <a:t>ведение документации;</a:t>
            </a:r>
          </a:p>
          <a:p>
            <a:pPr lvl="0"/>
            <a:r>
              <a:rPr lang="ru-RU" b="1" dirty="0">
                <a:latin typeface="Arial Narrow" pitchFamily="34" charset="0"/>
              </a:rPr>
              <a:t>качество знаний;</a:t>
            </a:r>
          </a:p>
          <a:p>
            <a:pPr lvl="0"/>
            <a:r>
              <a:rPr lang="ru-RU" b="1" dirty="0">
                <a:latin typeface="Arial Narrow" pitchFamily="34" charset="0"/>
              </a:rPr>
              <a:t>уровень преподавания учебных предметов; </a:t>
            </a:r>
          </a:p>
          <a:p>
            <a:pPr lvl="0"/>
            <a:r>
              <a:rPr lang="ru-RU" b="1" dirty="0">
                <a:latin typeface="Arial Narrow" pitchFamily="34" charset="0"/>
              </a:rPr>
              <a:t>объем выполнения учебных программ</a:t>
            </a:r>
            <a:r>
              <a:rPr lang="ru-RU" b="1" dirty="0" smtClean="0"/>
              <a:t>;</a:t>
            </a:r>
            <a:endParaRPr lang="ru-RU" b="1" dirty="0" smtClean="0">
              <a:latin typeface="Arial Narrow" pitchFamily="34" charset="0"/>
            </a:endParaRPr>
          </a:p>
          <a:p>
            <a:r>
              <a:rPr lang="ru-RU" b="1" dirty="0">
                <a:latin typeface="Arial Narrow" pitchFamily="34" charset="0"/>
              </a:rPr>
              <a:t>м</a:t>
            </a:r>
            <a:r>
              <a:rPr lang="ru-RU" b="1" dirty="0" smtClean="0">
                <a:latin typeface="Arial Narrow" pitchFamily="34" charset="0"/>
              </a:rPr>
              <a:t>ониторинги;</a:t>
            </a:r>
            <a:endParaRPr lang="ru-RU" b="1" dirty="0">
              <a:latin typeface="Arial Narrow" pitchFamily="34" charset="0"/>
            </a:endParaRPr>
          </a:p>
          <a:p>
            <a:pPr lvl="0"/>
            <a:endParaRPr lang="ru-RU" b="1" dirty="0">
              <a:latin typeface="Arial Narrow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55976" y="2060848"/>
            <a:ext cx="4788024" cy="4525963"/>
          </a:xfrm>
        </p:spPr>
        <p:txBody>
          <a:bodyPr/>
          <a:lstStyle/>
          <a:p>
            <a:pPr lvl="0"/>
            <a:r>
              <a:rPr lang="ru-RU" b="1" dirty="0">
                <a:latin typeface="Arial Narrow" pitchFamily="34" charset="0"/>
              </a:rPr>
              <a:t>подготовка к </a:t>
            </a:r>
            <a:r>
              <a:rPr lang="ru-RU" b="1" dirty="0" smtClean="0">
                <a:latin typeface="Arial Narrow" pitchFamily="34" charset="0"/>
              </a:rPr>
              <a:t>ГИА; </a:t>
            </a:r>
            <a:endParaRPr lang="ru-RU" b="1" dirty="0">
              <a:latin typeface="Arial Narrow" pitchFamily="34" charset="0"/>
            </a:endParaRPr>
          </a:p>
          <a:p>
            <a:pPr lvl="0"/>
            <a:r>
              <a:rPr lang="ru-RU" b="1" dirty="0">
                <a:latin typeface="Arial Narrow" pitchFamily="34" charset="0"/>
              </a:rPr>
              <a:t>успеваемость  обучающихся в школе;</a:t>
            </a:r>
          </a:p>
          <a:p>
            <a:pPr lvl="0"/>
            <a:r>
              <a:rPr lang="ru-RU" b="1" dirty="0">
                <a:latin typeface="Arial Narrow" pitchFamily="34" charset="0"/>
              </a:rPr>
              <a:t>посещаемость </a:t>
            </a:r>
            <a:r>
              <a:rPr lang="ru-RU" b="1" dirty="0" smtClean="0">
                <a:latin typeface="Arial Narrow" pitchFamily="34" charset="0"/>
              </a:rPr>
              <a:t>учащимися занятий</a:t>
            </a:r>
            <a:r>
              <a:rPr lang="ru-RU" b="1" dirty="0">
                <a:latin typeface="Arial Narrow" pitchFamily="34" charset="0"/>
              </a:rPr>
              <a:t>;</a:t>
            </a:r>
          </a:p>
          <a:p>
            <a:pPr lvl="0"/>
            <a:r>
              <a:rPr lang="ru-RU" b="1" dirty="0">
                <a:latin typeface="Arial Narrow" pitchFamily="34" charset="0"/>
              </a:rPr>
              <a:t>использование </a:t>
            </a:r>
            <a:r>
              <a:rPr lang="ru-RU" b="1" dirty="0" err="1">
                <a:latin typeface="Arial Narrow" pitchFamily="34" charset="0"/>
              </a:rPr>
              <a:t>cовременных</a:t>
            </a:r>
            <a:r>
              <a:rPr lang="ru-RU" b="1" dirty="0">
                <a:latin typeface="Arial Narrow" pitchFamily="34" charset="0"/>
              </a:rPr>
              <a:t> </a:t>
            </a:r>
            <a:r>
              <a:rPr lang="ru-RU" b="1" dirty="0" smtClean="0">
                <a:latin typeface="Arial Narrow" pitchFamily="34" charset="0"/>
              </a:rPr>
              <a:t>технологий </a:t>
            </a:r>
            <a:r>
              <a:rPr lang="ru-RU" b="1" dirty="0">
                <a:latin typeface="Arial Narrow" pitchFamily="34" charset="0"/>
              </a:rPr>
              <a:t>на </a:t>
            </a:r>
            <a:r>
              <a:rPr lang="ru-RU" b="1" dirty="0" smtClean="0">
                <a:latin typeface="Arial Narrow" pitchFamily="34" charset="0"/>
              </a:rPr>
              <a:t>уроках</a:t>
            </a:r>
            <a:endParaRPr lang="ru-RU" b="1" dirty="0">
              <a:latin typeface="Arial Narrow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41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700808"/>
            <a:ext cx="8229600" cy="1143000"/>
          </a:xfrm>
        </p:spPr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Работа по развитию интеллектуальных способностей обучающихся и выявлению одаренных детей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048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Август Таня\1967417-dcf9275da8a6ed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562505"/>
            <a:ext cx="7344816" cy="52523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84976" cy="720080"/>
          </a:xfrm>
        </p:spPr>
        <p:txBody>
          <a:bodyPr/>
          <a:lstStyle/>
          <a:p>
            <a:pPr lvl="0"/>
            <a:r>
              <a:rPr lang="ru-RU" sz="32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обучающихся</a:t>
            </a:r>
            <a:endParaRPr lang="ru-RU" sz="3200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pPr marL="0" lvl="0" indent="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993740"/>
              </p:ext>
            </p:extLst>
          </p:nvPr>
        </p:nvGraphicFramePr>
        <p:xfrm>
          <a:off x="467544" y="908720"/>
          <a:ext cx="8496945" cy="5536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017"/>
                <a:gridCol w="901207"/>
                <a:gridCol w="1201609"/>
                <a:gridCol w="4141112"/>
              </a:tblGrid>
              <a:tr h="435591">
                <a:tc>
                  <a:txBody>
                    <a:bodyPr/>
                    <a:lstStyle/>
                    <a:p>
                      <a:r>
                        <a:rPr lang="ru-RU" dirty="0" smtClean="0"/>
                        <a:t>Ф.И.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Конкурс</a:t>
                      </a:r>
                      <a:endParaRPr lang="ru-RU" dirty="0"/>
                    </a:p>
                  </a:txBody>
                  <a:tcPr/>
                </a:tc>
              </a:tr>
              <a:tr h="1004568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Шиповских</a:t>
                      </a:r>
                      <a:r>
                        <a:rPr lang="ru-RU" baseline="0" dirty="0" smtClean="0"/>
                        <a:t> Олеся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Малова Вероника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</a:p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ru-RU" baseline="0" dirty="0" smtClean="0"/>
                        <a:t> место</a:t>
                      </a:r>
                    </a:p>
                    <a:p>
                      <a:r>
                        <a:rPr lang="ru-RU" baseline="0" dirty="0" smtClean="0"/>
                        <a:t>2 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XXI </a:t>
                      </a:r>
                      <a:r>
                        <a:rPr lang="ru-RU" sz="1600" dirty="0" smtClean="0"/>
                        <a:t>областные школьные Кирилло-Мефодиевские чтения «Духовно-нравственный потенциал России: культура, вера, родное слово»</a:t>
                      </a:r>
                      <a:endParaRPr lang="ru-RU" sz="1600" dirty="0"/>
                    </a:p>
                  </a:txBody>
                  <a:tcPr/>
                </a:tc>
              </a:tr>
              <a:tr h="679464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Лашина</a:t>
                      </a:r>
                      <a:r>
                        <a:rPr lang="ru-RU" dirty="0" smtClean="0"/>
                        <a:t> Кристина</a:t>
                      </a:r>
                    </a:p>
                    <a:p>
                      <a:r>
                        <a:rPr lang="ru-RU" dirty="0" err="1" smtClean="0"/>
                        <a:t>Лашина</a:t>
                      </a:r>
                      <a:r>
                        <a:rPr lang="ru-RU" dirty="0" smtClean="0"/>
                        <a:t> Карина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</a:p>
                    <a:p>
                      <a:r>
                        <a:rPr lang="ru-RU" dirty="0" smtClean="0"/>
                        <a:t>8 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1 место</a:t>
                      </a:r>
                    </a:p>
                    <a:p>
                      <a:r>
                        <a:rPr lang="ru-RU" baseline="0" dirty="0" smtClean="0"/>
                        <a:t>1 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Окружной</a:t>
                      </a:r>
                      <a:r>
                        <a:rPr lang="ru-RU" sz="1600" baseline="0" dirty="0" smtClean="0"/>
                        <a:t> к</a:t>
                      </a:r>
                      <a:r>
                        <a:rPr lang="ru-RU" sz="1600" dirty="0" smtClean="0"/>
                        <a:t>онкурс</a:t>
                      </a:r>
                      <a:r>
                        <a:rPr lang="ru-RU" sz="1600" baseline="0" dirty="0" smtClean="0"/>
                        <a:t> – фестиваль «О губернии по -</a:t>
                      </a:r>
                      <a:r>
                        <a:rPr lang="ru-RU" sz="1600" baseline="0" dirty="0" err="1" smtClean="0"/>
                        <a:t>английски</a:t>
                      </a:r>
                      <a:r>
                        <a:rPr lang="ru-RU" sz="1600" baseline="0" dirty="0" smtClean="0"/>
                        <a:t> с любовью!»</a:t>
                      </a:r>
                      <a:endParaRPr lang="ru-RU" sz="1600" dirty="0"/>
                    </a:p>
                  </a:txBody>
                  <a:tcPr/>
                </a:tc>
              </a:tr>
              <a:tr h="77684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Шиповских</a:t>
                      </a:r>
                      <a:r>
                        <a:rPr lang="ru-RU" baseline="0" dirty="0" smtClean="0"/>
                        <a:t> Олеся</a:t>
                      </a:r>
                    </a:p>
                    <a:p>
                      <a:r>
                        <a:rPr lang="ru-RU" baseline="0" dirty="0" err="1" smtClean="0"/>
                        <a:t>Пономарёва</a:t>
                      </a:r>
                      <a:r>
                        <a:rPr lang="ru-RU" baseline="0" dirty="0" smtClean="0"/>
                        <a:t> Алёна</a:t>
                      </a:r>
                    </a:p>
                    <a:p>
                      <a:r>
                        <a:rPr lang="ru-RU" baseline="0" dirty="0" smtClean="0"/>
                        <a:t>Пикалова Виктория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</a:p>
                    <a:p>
                      <a:r>
                        <a:rPr lang="ru-RU" dirty="0" smtClean="0"/>
                        <a:t>7</a:t>
                      </a:r>
                    </a:p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место </a:t>
                      </a:r>
                    </a:p>
                    <a:p>
                      <a:r>
                        <a:rPr lang="ru-RU" dirty="0" smtClean="0"/>
                        <a:t>2</a:t>
                      </a:r>
                      <a:r>
                        <a:rPr lang="ru-RU" baseline="0" dirty="0" smtClean="0"/>
                        <a:t> место</a:t>
                      </a:r>
                    </a:p>
                    <a:p>
                      <a:r>
                        <a:rPr lang="ru-RU" baseline="0" dirty="0" smtClean="0"/>
                        <a:t>3 место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VIII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ru-RU" sz="1600" baseline="0" dirty="0" smtClean="0"/>
                        <a:t>открытый областной конкурс творческих работ «Россия – это мы»</a:t>
                      </a:r>
                    </a:p>
                    <a:p>
                      <a:r>
                        <a:rPr lang="ru-RU" sz="1600" baseline="0" dirty="0" smtClean="0"/>
                        <a:t>номинация: «Художественное слово»</a:t>
                      </a:r>
                      <a:endParaRPr lang="ru-RU" sz="1600" dirty="0"/>
                    </a:p>
                  </a:txBody>
                  <a:tcPr/>
                </a:tc>
              </a:tr>
              <a:tr h="885324">
                <a:tc>
                  <a:txBody>
                    <a:bodyPr/>
                    <a:lstStyle/>
                    <a:p>
                      <a:r>
                        <a:rPr lang="ru-RU" dirty="0" smtClean="0"/>
                        <a:t>Чепурнова</a:t>
                      </a:r>
                      <a:r>
                        <a:rPr lang="ru-RU" baseline="0" dirty="0" smtClean="0"/>
                        <a:t> Варвара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место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VIII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ru-RU" sz="1600" baseline="0" dirty="0" smtClean="0"/>
                        <a:t>открытый областной конкурс творческих работ «Россия – это мы»</a:t>
                      </a:r>
                    </a:p>
                    <a:p>
                      <a:r>
                        <a:rPr lang="ru-RU" sz="1600" baseline="0" dirty="0" smtClean="0"/>
                        <a:t>номинация: «Художественное творчество»</a:t>
                      </a:r>
                      <a:endParaRPr lang="ru-RU" sz="1600" dirty="0" smtClean="0"/>
                    </a:p>
                  </a:txBody>
                  <a:tcPr/>
                </a:tc>
              </a:tr>
              <a:tr h="917263">
                <a:tc>
                  <a:txBody>
                    <a:bodyPr/>
                    <a:lstStyle/>
                    <a:p>
                      <a:r>
                        <a:rPr lang="ru-RU" dirty="0" smtClean="0"/>
                        <a:t>Чепурнов</a:t>
                      </a:r>
                      <a:r>
                        <a:rPr lang="ru-RU" baseline="0" dirty="0" smtClean="0"/>
                        <a:t> Александр</a:t>
                      </a:r>
                    </a:p>
                    <a:p>
                      <a:endParaRPr lang="ru-RU" baseline="0" dirty="0" smtClean="0"/>
                    </a:p>
                    <a:p>
                      <a:endParaRPr lang="ru-RU" baseline="0" dirty="0" smtClean="0"/>
                    </a:p>
                    <a:p>
                      <a:r>
                        <a:rPr lang="ru-RU" baseline="0" dirty="0" err="1" smtClean="0"/>
                        <a:t>Шиповских</a:t>
                      </a:r>
                      <a:r>
                        <a:rPr lang="ru-RU" baseline="0" dirty="0" smtClean="0"/>
                        <a:t> Олеся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место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2</a:t>
                      </a:r>
                      <a:r>
                        <a:rPr lang="ru-RU" baseline="0" dirty="0" smtClean="0"/>
                        <a:t> место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Муниципальный</a:t>
                      </a:r>
                      <a:r>
                        <a:rPr lang="ru-RU" sz="1600" baseline="0" dirty="0" smtClean="0"/>
                        <a:t> этап областного конкурса изобразительного искусства «Родные просторы»</a:t>
                      </a:r>
                    </a:p>
                    <a:p>
                      <a:r>
                        <a:rPr lang="ru-RU" sz="1600" baseline="0" dirty="0" smtClean="0"/>
                        <a:t>Окружные Толстовские чтения в номинации «Живое слово»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20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84976" cy="720080"/>
          </a:xfrm>
        </p:spPr>
        <p:txBody>
          <a:bodyPr/>
          <a:lstStyle/>
          <a:p>
            <a:r>
              <a:rPr lang="ru-RU" sz="32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профессионального мастерства/мероприятия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marL="0" indent="0">
              <a:buNone/>
            </a:pPr>
            <a:endParaRPr lang="ru-RU" sz="1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358316"/>
              </p:ext>
            </p:extLst>
          </p:nvPr>
        </p:nvGraphicFramePr>
        <p:xfrm>
          <a:off x="395536" y="1196753"/>
          <a:ext cx="8568952" cy="4821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6664"/>
                <a:gridCol w="1368152"/>
                <a:gridCol w="1224136"/>
              </a:tblGrid>
              <a:tr h="4145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effectLst/>
                        </a:rPr>
                        <a:t>Конкурсы/мероприятия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effectLst/>
                        </a:rPr>
                        <a:t>Ф.И.О.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effectLst/>
                        </a:rPr>
                        <a:t>Место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9227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Конкурс методических разработок в Открытом межрегиональном форуме юных патриотов России Самарской области «Школа Героя, посвящается 80-летию Победы в </a:t>
                      </a:r>
                      <a:r>
                        <a:rPr lang="ru-RU" sz="1600" b="1" kern="1200" dirty="0" err="1">
                          <a:effectLst/>
                        </a:rPr>
                        <a:t>ВОв</a:t>
                      </a:r>
                      <a:r>
                        <a:rPr lang="ru-RU" sz="1600" b="1" kern="1200" dirty="0">
                          <a:effectLst/>
                        </a:rPr>
                        <a:t>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Полутина Г.В.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effectLst/>
                        </a:rPr>
                        <a:t>1 место</a:t>
                      </a:r>
                      <a:endParaRPr lang="ru-RU" sz="16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487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Конкурс методических разработок в окружных школьных Кирилло-Мефодиевских чтениях «Духовно-нравственный потенциал России: культура, вера, родное слово»</a:t>
                      </a:r>
                      <a:endParaRPr lang="ru-RU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Окружной этап областного конкурса методических материалов «Растим патриотов России»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Мешалкина И.С.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2 место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879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Конкурс методических разработок в </a:t>
                      </a:r>
                      <a:r>
                        <a:rPr lang="en-US" sz="1600" b="1" kern="1200" dirty="0">
                          <a:effectLst/>
                        </a:rPr>
                        <a:t>VIII </a:t>
                      </a:r>
                      <a:r>
                        <a:rPr lang="ru-RU" sz="1600" b="1" kern="1200" dirty="0">
                          <a:effectLst/>
                        </a:rPr>
                        <a:t>открытом областном конкурсе творческих работ «Россия – это мы»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err="1">
                          <a:effectLst/>
                        </a:rPr>
                        <a:t>Цапаева</a:t>
                      </a:r>
                      <a:r>
                        <a:rPr lang="ru-RU" sz="1600" b="1" kern="1200" dirty="0">
                          <a:effectLst/>
                        </a:rPr>
                        <a:t> Т.В.</a:t>
                      </a:r>
                      <a:endParaRPr lang="ru-RU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Мешалкина И.С.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3 место</a:t>
                      </a:r>
                      <a:endParaRPr lang="ru-RU" sz="1600" b="1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участие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  <a:tr h="1048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Областной конкурс </a:t>
                      </a:r>
                      <a:r>
                        <a:rPr lang="ru-RU" sz="1600" b="1" kern="1200" dirty="0" smtClean="0">
                          <a:effectLst/>
                        </a:rPr>
                        <a:t>для</a:t>
                      </a:r>
                      <a:r>
                        <a:rPr lang="ru-RU" sz="1600" b="1" kern="1200" baseline="0" dirty="0" smtClean="0">
                          <a:effectLst/>
                        </a:rPr>
                        <a:t> учителей </a:t>
                      </a:r>
                      <a:r>
                        <a:rPr lang="ru-RU" sz="1600" b="1" kern="1200" dirty="0" smtClean="0">
                          <a:effectLst/>
                        </a:rPr>
                        <a:t>«О</a:t>
                      </a:r>
                      <a:r>
                        <a:rPr lang="ru-RU" sz="1600" b="1" kern="1200" baseline="0" dirty="0" smtClean="0">
                          <a:effectLst/>
                        </a:rPr>
                        <a:t> России по </a:t>
                      </a:r>
                      <a:r>
                        <a:rPr lang="ru-RU" sz="1600" b="1" kern="1200" baseline="0" dirty="0" err="1" smtClean="0">
                          <a:effectLst/>
                        </a:rPr>
                        <a:t>английски</a:t>
                      </a:r>
                      <a:r>
                        <a:rPr lang="ru-RU" sz="1600" b="1" kern="1200" dirty="0" smtClean="0">
                          <a:effectLst/>
                        </a:rPr>
                        <a:t>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kern="12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err="1">
                          <a:effectLst/>
                        </a:rPr>
                        <a:t>Цапаева</a:t>
                      </a:r>
                      <a:r>
                        <a:rPr lang="ru-RU" sz="1600" b="1" kern="1200" dirty="0">
                          <a:effectLst/>
                        </a:rPr>
                        <a:t> Т.В. 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effectLst/>
                        </a:rPr>
                        <a:t>1</a:t>
                      </a:r>
                      <a:r>
                        <a:rPr lang="ru-RU" sz="1600" b="1" kern="1200" dirty="0" smtClean="0">
                          <a:effectLst/>
                        </a:rPr>
                        <a:t> </a:t>
                      </a:r>
                      <a:r>
                        <a:rPr lang="ru-RU" sz="1600" b="1" kern="1200" dirty="0">
                          <a:effectLst/>
                        </a:rPr>
                        <a:t>место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53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1143000"/>
          </a:xfrm>
        </p:spPr>
        <p:txBody>
          <a:bodyPr/>
          <a:lstStyle/>
          <a:p>
            <a:r>
              <a:rPr lang="ru-RU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Охват горячим питанием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 flipH="1">
            <a:off x="4495800" y="5805264"/>
            <a:ext cx="5116760" cy="32089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61159140"/>
              </p:ext>
            </p:extLst>
          </p:nvPr>
        </p:nvGraphicFramePr>
        <p:xfrm>
          <a:off x="10332640" y="5589240"/>
          <a:ext cx="8208914" cy="29726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2225"/>
                <a:gridCol w="1487141"/>
                <a:gridCol w="1621577"/>
                <a:gridCol w="1638557"/>
                <a:gridCol w="1549414"/>
              </a:tblGrid>
              <a:tr h="84124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</a:tr>
              <a:tr h="7104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</a:tr>
              <a:tr h="7104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</a:tr>
              <a:tr h="7104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7198" marR="4511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7198" marR="45110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185877"/>
              </p:ext>
            </p:extLst>
          </p:nvPr>
        </p:nvGraphicFramePr>
        <p:xfrm>
          <a:off x="251521" y="1556793"/>
          <a:ext cx="8682955" cy="39715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0079"/>
                <a:gridCol w="5045354"/>
                <a:gridCol w="1580539"/>
                <a:gridCol w="1336983"/>
              </a:tblGrid>
              <a:tr h="11979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№ п/п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Категория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effectLst/>
                        </a:rPr>
                        <a:t>количество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класс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</a:tr>
              <a:tr h="7112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effectLst/>
                        </a:rPr>
                        <a:t>1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Общее количество детей</a:t>
                      </a:r>
                      <a:endParaRPr lang="ru-RU" sz="20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Из них : учащиеся начальных классов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dirty="0" smtClean="0">
                          <a:effectLst/>
                          <a:latin typeface="Calibri"/>
                        </a:rPr>
                        <a:t>198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dirty="0" smtClean="0">
                          <a:effectLst/>
                          <a:latin typeface="Calibri"/>
                        </a:rPr>
                        <a:t>84</a:t>
                      </a:r>
                      <a:endParaRPr lang="ru-RU" sz="2000" b="1" dirty="0">
                        <a:effectLst/>
                        <a:latin typeface="Calibri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1-11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</a:tr>
              <a:tr h="6774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effectLst/>
                        </a:rPr>
                        <a:t>2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Дети из многодетных семей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dirty="0" smtClean="0">
                          <a:effectLst/>
                          <a:latin typeface="Calibri"/>
                        </a:rPr>
                        <a:t>21</a:t>
                      </a:r>
                      <a:endParaRPr lang="ru-RU" sz="2000" b="1" dirty="0">
                        <a:effectLst/>
                        <a:latin typeface="Calibri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effectLst/>
                        </a:rPr>
                        <a:t>5-11 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</a:tr>
              <a:tr h="7074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effectLst/>
                        </a:rPr>
                        <a:t>3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Дети из семей, участников СВО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2000" b="1" dirty="0" smtClean="0">
                          <a:effectLst/>
                          <a:latin typeface="Calibri"/>
                        </a:rPr>
                        <a:t>12</a:t>
                      </a:r>
                      <a:endParaRPr lang="ru-RU" sz="2000" b="1" dirty="0">
                        <a:effectLst/>
                        <a:latin typeface="Calibri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1-11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</a:tr>
              <a:tr h="6774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>
                          <a:effectLst/>
                        </a:rPr>
                        <a:t>4</a:t>
                      </a:r>
                      <a:endParaRPr lang="ru-RU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>
                          <a:effectLst/>
                        </a:rPr>
                        <a:t>Дети  с  ОВЗ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18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1-9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10" marR="41910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04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9859"/>
            <a:ext cx="846043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Перспективные цель и  </a:t>
            </a:r>
            <a:r>
              <a:rPr lang="ru-RU" sz="54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задачи </a:t>
            </a:r>
            <a:endParaRPr lang="ru-RU" sz="5400" b="1" dirty="0" smtClean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ru-RU" sz="40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ГБОУ СОШ с. Марьевка </a:t>
            </a:r>
          </a:p>
          <a:p>
            <a:pPr algn="ctr"/>
            <a:r>
              <a:rPr lang="ru-RU" sz="40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 2025-2026 </a:t>
            </a:r>
            <a:r>
              <a:rPr lang="ru-RU" sz="4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учебный </a:t>
            </a:r>
            <a:r>
              <a:rPr lang="ru-RU" sz="40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год</a:t>
            </a:r>
          </a:p>
          <a:p>
            <a:pPr algn="just"/>
            <a:r>
              <a:rPr lang="ru-RU" sz="4000" b="1" dirty="0" smtClean="0">
                <a:solidFill>
                  <a:srgbClr val="000066"/>
                </a:solidFill>
              </a:rPr>
              <a:t>Цель: </a:t>
            </a:r>
          </a:p>
          <a:p>
            <a:pPr algn="just"/>
            <a:r>
              <a:rPr lang="ru-RU" sz="4000" b="1" dirty="0" smtClean="0">
                <a:solidFill>
                  <a:srgbClr val="000066"/>
                </a:solidFill>
              </a:rPr>
              <a:t>обеспечение качественного, доступного и современного образования</a:t>
            </a:r>
            <a:endParaRPr lang="ru-RU" sz="4000" b="1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061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/>
          <a:lstStyle/>
          <a:p>
            <a:endParaRPr lang="ru-RU" sz="3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548680"/>
            <a:ext cx="8496944" cy="5760641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ru-RU" sz="2400" b="1" dirty="0" smtClean="0">
                <a:solidFill>
                  <a:srgbClr val="000066"/>
                </a:solidFill>
              </a:rPr>
              <a:t>Обеспечение современного качества образования в соответствии с обновленными требованиями законодательства</a:t>
            </a:r>
          </a:p>
          <a:p>
            <a:pPr algn="just">
              <a:spcBef>
                <a:spcPts val="0"/>
              </a:spcBef>
            </a:pPr>
            <a:r>
              <a:rPr lang="ru-RU" sz="2400" b="1" dirty="0" smtClean="0">
                <a:solidFill>
                  <a:srgbClr val="000066"/>
                </a:solidFill>
              </a:rPr>
              <a:t>Повышение эффективности образовательного процесса путём формирования ключевых компетенций личности и развитие функциональной грамотности учащихся</a:t>
            </a:r>
          </a:p>
          <a:p>
            <a:pPr algn="just">
              <a:spcBef>
                <a:spcPts val="0"/>
              </a:spcBef>
            </a:pPr>
            <a:r>
              <a:rPr lang="ru-RU" sz="2400" b="1" dirty="0" smtClean="0">
                <a:solidFill>
                  <a:srgbClr val="000066"/>
                </a:solidFill>
              </a:rPr>
              <a:t>Создание условий для личностного роста каждого обучающегося и его успешной самореализации в обществе</a:t>
            </a:r>
          </a:p>
          <a:p>
            <a:pPr algn="just">
              <a:spcBef>
                <a:spcPts val="0"/>
              </a:spcBef>
            </a:pPr>
            <a:r>
              <a:rPr lang="ru-RU" sz="2400" b="1" dirty="0" smtClean="0">
                <a:solidFill>
                  <a:srgbClr val="000066"/>
                </a:solidFill>
              </a:rPr>
              <a:t>Реализация ООП в соответствии с новыми требованиями</a:t>
            </a:r>
          </a:p>
          <a:p>
            <a:pPr algn="just">
              <a:spcBef>
                <a:spcPts val="0"/>
              </a:spcBef>
            </a:pPr>
            <a:r>
              <a:rPr lang="ru-RU" sz="2400" b="1" dirty="0" smtClean="0">
                <a:solidFill>
                  <a:srgbClr val="000066"/>
                </a:solidFill>
              </a:rPr>
              <a:t>Реализация изменений в учебных программах: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>
                <a:solidFill>
                  <a:srgbClr val="000066"/>
                </a:solidFill>
              </a:rPr>
              <a:t>п</a:t>
            </a:r>
            <a:r>
              <a:rPr lang="ru-RU" sz="2400" b="1" dirty="0" smtClean="0">
                <a:solidFill>
                  <a:srgbClr val="000066"/>
                </a:solidFill>
              </a:rPr>
              <a:t>ереход на новый Федеральный перечень учебников и электронные образовательные ресурсы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algn="just"/>
            <a:r>
              <a:rPr lang="ru-RU" sz="2400" b="1" dirty="0" smtClean="0">
                <a:solidFill>
                  <a:srgbClr val="000066"/>
                </a:solidFill>
              </a:rPr>
              <a:t>Применение здоровье сберегающих технологий в урочной и внеурочной деятельности для создания физического и психологического здоровья школьников</a:t>
            </a:r>
          </a:p>
          <a:p>
            <a:pPr algn="just"/>
            <a:r>
              <a:rPr lang="ru-RU" sz="2400" b="1" dirty="0" smtClean="0">
                <a:solidFill>
                  <a:srgbClr val="000066"/>
                </a:solidFill>
              </a:rPr>
              <a:t>Усиление работы по профориентации, вовлечение социальных партнеров и формирование у учащихся активной жизненной позиции</a:t>
            </a:r>
          </a:p>
          <a:p>
            <a:pPr algn="just"/>
            <a:r>
              <a:rPr lang="ru-RU" sz="2400" b="1" dirty="0" smtClean="0">
                <a:solidFill>
                  <a:srgbClr val="000066"/>
                </a:solidFill>
              </a:rPr>
              <a:t>Поддержка одаренных детей</a:t>
            </a:r>
          </a:p>
          <a:p>
            <a:pPr algn="just"/>
            <a:r>
              <a:rPr lang="ru-RU" sz="2400" b="1" dirty="0" smtClean="0">
                <a:solidFill>
                  <a:srgbClr val="000066"/>
                </a:solidFill>
              </a:rPr>
              <a:t>Снижение бумажной нагрузки педагогов , использование безопасных цифровых сервисов</a:t>
            </a:r>
          </a:p>
          <a:p>
            <a:pPr algn="just"/>
            <a:r>
              <a:rPr lang="ru-RU" sz="2400" b="1" dirty="0">
                <a:solidFill>
                  <a:srgbClr val="000066"/>
                </a:solidFill>
              </a:rPr>
              <a:t>Создание условий для повышения уровня профессиональной компетенции педагогов</a:t>
            </a:r>
          </a:p>
          <a:p>
            <a:pPr marL="0" indent="0" algn="just">
              <a:buNone/>
            </a:pPr>
            <a:endParaRPr lang="ru-RU" sz="2400" b="1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33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r">
              <a:buFont typeface="Arial" charset="0"/>
              <a:buNone/>
            </a:pPr>
            <a:r>
              <a:rPr lang="ru-RU" altLang="ru-RU" sz="2000" dirty="0" smtClean="0"/>
              <a:t>						</a:t>
            </a:r>
          </a:p>
          <a:p>
            <a:pPr algn="r">
              <a:buFont typeface="Arial" charset="0"/>
              <a:buNone/>
            </a:pPr>
            <a:endParaRPr lang="ru-RU" altLang="ru-RU" sz="2800" b="1" dirty="0" smtClean="0">
              <a:solidFill>
                <a:srgbClr val="C00000"/>
              </a:solidFill>
            </a:endParaRPr>
          </a:p>
          <a:p>
            <a:pPr algn="r">
              <a:buFont typeface="Arial" charset="0"/>
              <a:buNone/>
            </a:pPr>
            <a:endParaRPr lang="ru-RU" altLang="ru-RU" sz="2800" b="1" dirty="0" smtClean="0">
              <a:solidFill>
                <a:srgbClr val="C00000"/>
              </a:solidFill>
            </a:endParaRPr>
          </a:p>
          <a:p>
            <a:pPr algn="r">
              <a:buFont typeface="Arial" charset="0"/>
              <a:buNone/>
            </a:pPr>
            <a:endParaRPr lang="ru-RU" altLang="ru-RU" sz="2800" b="1" dirty="0">
              <a:solidFill>
                <a:srgbClr val="C00000"/>
              </a:solidFill>
            </a:endParaRPr>
          </a:p>
          <a:p>
            <a:pPr algn="r">
              <a:buFont typeface="Arial" charset="0"/>
              <a:buNone/>
            </a:pPr>
            <a:r>
              <a:rPr lang="ru-RU" altLang="ru-RU" sz="2800" b="1" smtClean="0">
                <a:solidFill>
                  <a:srgbClr val="C00000"/>
                </a:solidFill>
              </a:rPr>
              <a:t>Спасибо </a:t>
            </a:r>
            <a:r>
              <a:rPr lang="ru-RU" altLang="ru-RU" sz="2800" b="1" dirty="0" smtClean="0">
                <a:solidFill>
                  <a:srgbClr val="C00000"/>
                </a:solidFill>
              </a:rPr>
              <a:t>за внимание!</a:t>
            </a:r>
          </a:p>
          <a:p>
            <a:pPr algn="r">
              <a:buFont typeface="Arial" charset="0"/>
              <a:buNone/>
            </a:pPr>
            <a:endParaRPr lang="ru-RU" altLang="ru-RU" sz="2800" b="1" dirty="0" smtClean="0">
              <a:solidFill>
                <a:srgbClr val="C00000"/>
              </a:solidFill>
            </a:endParaRPr>
          </a:p>
          <a:p>
            <a:pPr algn="r">
              <a:buFont typeface="Arial" charset="0"/>
              <a:buNone/>
            </a:pPr>
            <a:r>
              <a:rPr lang="ru-RU" altLang="ru-RU" sz="2800" b="1" dirty="0" smtClean="0">
                <a:solidFill>
                  <a:srgbClr val="C00000"/>
                </a:solidFill>
              </a:rPr>
              <a:t>С началом нового 2025/2026 учебного года!</a:t>
            </a:r>
          </a:p>
          <a:p>
            <a:pPr algn="r">
              <a:buFont typeface="Arial" charset="0"/>
              <a:buNone/>
            </a:pPr>
            <a:r>
              <a:rPr lang="ru-RU" altLang="ru-RU" sz="2800" b="1" dirty="0" smtClean="0">
                <a:solidFill>
                  <a:srgbClr val="C00000"/>
                </a:solidFill>
              </a:rPr>
              <a:t>Творческих успехов и профессиональных побед!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4392488" cy="3295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68952" cy="720080"/>
          </a:xfrm>
        </p:spPr>
        <p:txBody>
          <a:bodyPr/>
          <a:lstStyle/>
          <a:p>
            <a:r>
              <a:rPr lang="ru-RU" sz="38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школы  на 2024-2025 </a:t>
            </a:r>
            <a:r>
              <a:rPr lang="ru-RU" sz="38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уч.год</a:t>
            </a:r>
            <a:endParaRPr lang="ru-RU" sz="38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Arial Black" pitchFamily="34" charset="0"/>
              </a:rPr>
              <a:t>Духовно-нравственное, естественно-научное и  гражданско-патриотическое воспитание учащихся на уроках и во внеурочной деятельности в условиях новой модели образования</a:t>
            </a:r>
            <a:endParaRPr lang="ru-RU" dirty="0">
              <a:latin typeface="Arial Black" pitchFamily="34" charset="0"/>
            </a:endParaRPr>
          </a:p>
        </p:txBody>
      </p:sp>
      <p:pic>
        <p:nvPicPr>
          <p:cNvPr id="4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4142" y="4005064"/>
            <a:ext cx="2729858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школы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>
                <a:latin typeface="Arial Narrow" pitchFamily="34" charset="0"/>
              </a:rPr>
              <a:t>создание оптимальных условий для </a:t>
            </a:r>
            <a:r>
              <a:rPr lang="ru-RU" b="1" dirty="0" smtClean="0">
                <a:latin typeface="Arial Narrow" pitchFamily="34" charset="0"/>
              </a:rPr>
              <a:t>реализации ФГОС и ФОП </a:t>
            </a:r>
          </a:p>
          <a:p>
            <a:pPr algn="ctr"/>
            <a:r>
              <a:rPr lang="ru-RU" b="1" dirty="0" smtClean="0">
                <a:latin typeface="Arial Narrow" pitchFamily="34" charset="0"/>
              </a:rPr>
              <a:t>реализации </a:t>
            </a:r>
            <a:r>
              <a:rPr lang="ru-RU" b="1" dirty="0">
                <a:latin typeface="Arial Narrow" pitchFamily="34" charset="0"/>
              </a:rPr>
              <a:t>образовательных процессов с целью повышения качества </a:t>
            </a:r>
            <a:r>
              <a:rPr lang="ru-RU" b="1" dirty="0" smtClean="0">
                <a:latin typeface="Arial Narrow" pitchFamily="34" charset="0"/>
              </a:rPr>
              <a:t>образования</a:t>
            </a:r>
          </a:p>
          <a:p>
            <a:pPr algn="ctr"/>
            <a:r>
              <a:rPr lang="ru-RU" b="1" dirty="0" smtClean="0">
                <a:latin typeface="Arial Narrow" pitchFamily="34" charset="0"/>
              </a:rPr>
              <a:t>формирования гражданской позиции школьников, </a:t>
            </a:r>
            <a:r>
              <a:rPr lang="ru-RU" b="1" dirty="0">
                <a:latin typeface="Arial Narrow" pitchFamily="34" charset="0"/>
              </a:rPr>
              <a:t>направленной на реализацию Концепции патриотического воспитания </a:t>
            </a:r>
            <a:r>
              <a:rPr lang="ru-RU" b="1" dirty="0" smtClean="0">
                <a:latin typeface="Arial Narrow" pitchFamily="34" charset="0"/>
              </a:rPr>
              <a:t>детей</a:t>
            </a:r>
          </a:p>
        </p:txBody>
      </p:sp>
    </p:spTree>
    <p:extLst>
      <p:ext uri="{BB962C8B-B14F-4D97-AF65-F5344CB8AC3E}">
        <p14:creationId xmlns:p14="http://schemas.microsoft.com/office/powerpoint/2010/main" val="196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ru-RU" sz="36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учебного процесса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507288" cy="5073427"/>
          </a:xfrm>
        </p:spPr>
        <p:txBody>
          <a:bodyPr/>
          <a:lstStyle/>
          <a:p>
            <a:r>
              <a:rPr lang="ru-RU" sz="2800" dirty="0"/>
              <a:t>Учебный план школы составлен с учетом максимально допустимого количества часов, рассчитан на пятидневную неделю в 1-9 </a:t>
            </a:r>
            <a:r>
              <a:rPr lang="ru-RU" sz="2800" dirty="0" smtClean="0"/>
              <a:t> </a:t>
            </a:r>
            <a:r>
              <a:rPr lang="ru-RU" sz="2800" dirty="0"/>
              <a:t>классах и на шестидневную в 10 </a:t>
            </a:r>
            <a:r>
              <a:rPr lang="ru-RU" sz="2800" dirty="0" smtClean="0"/>
              <a:t>-11 классах </a:t>
            </a:r>
            <a:r>
              <a:rPr lang="ru-RU" sz="2800" dirty="0"/>
              <a:t>в соответствии с требованиями </a:t>
            </a:r>
            <a:r>
              <a:rPr lang="ru-RU" sz="2800" dirty="0" err="1"/>
              <a:t>СанПин</a:t>
            </a:r>
            <a:r>
              <a:rPr lang="ru-RU" sz="2800" dirty="0"/>
              <a:t>. </a:t>
            </a:r>
          </a:p>
          <a:p>
            <a:r>
              <a:rPr lang="ru-RU" sz="2800" dirty="0"/>
              <a:t>Уроки проводились в первую смену. </a:t>
            </a:r>
          </a:p>
          <a:p>
            <a:r>
              <a:rPr lang="ru-RU" sz="2800" dirty="0"/>
              <a:t>Вторая половина дня предназначалась для занятий, связанных с внеурочной деятельностью,  индивидуальной работой с обучающимися.</a:t>
            </a:r>
          </a:p>
          <a:p>
            <a:r>
              <a:rPr lang="ru-RU" sz="2800" dirty="0"/>
              <a:t>63% элективных курсов и предметов, изучаемых на углублённом уровне, проводились  в  первую половину дня.</a:t>
            </a:r>
          </a:p>
          <a:p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28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3600" b="1" i="1" dirty="0" err="1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педработников</a:t>
            </a:r>
            <a:endParaRPr 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8487" y="1142984"/>
            <a:ext cx="8235546" cy="498317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Всего 21 </a:t>
            </a:r>
            <a:r>
              <a:rPr lang="ru-RU" dirty="0" err="1" smtClean="0"/>
              <a:t>педработник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20</a:t>
            </a:r>
            <a:r>
              <a:rPr lang="ru-RU" dirty="0" smtClean="0"/>
              <a:t>– имеют высшее профессиональное образование</a:t>
            </a:r>
          </a:p>
          <a:p>
            <a:pPr>
              <a:buNone/>
            </a:pPr>
            <a:r>
              <a:rPr lang="ru-RU" b="1" dirty="0"/>
              <a:t>1</a:t>
            </a:r>
            <a:r>
              <a:rPr lang="ru-RU" b="1" dirty="0" smtClean="0"/>
              <a:t> </a:t>
            </a:r>
            <a:r>
              <a:rPr lang="ru-RU" dirty="0" smtClean="0"/>
              <a:t>– имеют среднее специальное образование</a:t>
            </a:r>
          </a:p>
          <a:p>
            <a:pPr>
              <a:buNone/>
            </a:pPr>
            <a:r>
              <a:rPr lang="ru-RU" b="1" dirty="0" smtClean="0"/>
              <a:t>10</a:t>
            </a:r>
            <a:r>
              <a:rPr lang="ru-RU" dirty="0" smtClean="0"/>
              <a:t>– имеют высшую квалификационную категорию </a:t>
            </a:r>
          </a:p>
          <a:p>
            <a:pPr>
              <a:buNone/>
            </a:pPr>
            <a:r>
              <a:rPr lang="ru-RU" b="1" dirty="0"/>
              <a:t>3</a:t>
            </a:r>
            <a:r>
              <a:rPr lang="ru-RU" b="1" dirty="0" smtClean="0"/>
              <a:t> </a:t>
            </a:r>
            <a:r>
              <a:rPr lang="ru-RU" dirty="0" smtClean="0"/>
              <a:t>– имеет первую квалификационную категорию</a:t>
            </a:r>
          </a:p>
          <a:p>
            <a:pPr>
              <a:buNone/>
            </a:pPr>
            <a:r>
              <a:rPr lang="ru-RU" b="1" dirty="0" smtClean="0"/>
              <a:t> 7</a:t>
            </a:r>
            <a:r>
              <a:rPr lang="ru-RU" dirty="0" smtClean="0"/>
              <a:t>– не аттестованы</a:t>
            </a:r>
          </a:p>
          <a:p>
            <a:pPr>
              <a:buNone/>
            </a:pPr>
            <a:r>
              <a:rPr lang="ru-RU" b="1" dirty="0"/>
              <a:t>1</a:t>
            </a:r>
            <a:r>
              <a:rPr lang="ru-RU" dirty="0" smtClean="0"/>
              <a:t> – моложе 25 лет</a:t>
            </a:r>
          </a:p>
          <a:p>
            <a:pPr>
              <a:buNone/>
            </a:pPr>
            <a:r>
              <a:rPr lang="ru-RU" dirty="0">
                <a:solidFill>
                  <a:srgbClr val="FF0000"/>
                </a:solidFill>
              </a:rPr>
              <a:t>В</a:t>
            </a:r>
            <a:r>
              <a:rPr lang="ru-RU" dirty="0" smtClean="0">
                <a:solidFill>
                  <a:srgbClr val="FF0000"/>
                </a:solidFill>
              </a:rPr>
              <a:t> 2025-2026 </a:t>
            </a:r>
            <a:r>
              <a:rPr lang="ru-RU" dirty="0" err="1" smtClean="0">
                <a:solidFill>
                  <a:srgbClr val="FF0000"/>
                </a:solidFill>
              </a:rPr>
              <a:t>уч.году</a:t>
            </a:r>
            <a:r>
              <a:rPr lang="ru-RU" dirty="0" smtClean="0">
                <a:solidFill>
                  <a:srgbClr val="FF0000"/>
                </a:solidFill>
              </a:rPr>
              <a:t> выходят на аттестацию- 4 педагога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785225" cy="1124744"/>
          </a:xfrm>
        </p:spPr>
        <p:txBody>
          <a:bodyPr/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rgbClr val="8E001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br>
              <a:rPr lang="ru-RU" sz="3200" b="1" i="1" dirty="0" smtClean="0">
                <a:solidFill>
                  <a:srgbClr val="8E001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8E001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 количественном составе учащихся</a:t>
            </a:r>
          </a:p>
        </p:txBody>
      </p:sp>
      <p:sp>
        <p:nvSpPr>
          <p:cNvPr id="4102" name="Прямоугольник 8"/>
          <p:cNvSpPr>
            <a:spLocks noChangeArrowheads="1"/>
          </p:cNvSpPr>
          <p:nvPr/>
        </p:nvSpPr>
        <p:spPr bwMode="auto">
          <a:xfrm flipV="1">
            <a:off x="6876256" y="1388462"/>
            <a:ext cx="64832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FF0000"/>
                </a:solidFill>
              </a:rPr>
              <a:t>	</a:t>
            </a: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sz="half" idx="1"/>
          </p:nvPr>
        </p:nvSpPr>
        <p:spPr>
          <a:xfrm>
            <a:off x="64427" y="988352"/>
            <a:ext cx="7422976" cy="4525963"/>
          </a:xfrm>
        </p:spPr>
        <p:txBody>
          <a:bodyPr/>
          <a:lstStyle/>
          <a:p>
            <a:pPr marL="0" indent="0">
              <a:buNone/>
            </a:pPr>
            <a:endParaRPr lang="ru-RU" sz="1600" b="1" dirty="0" smtClean="0"/>
          </a:p>
          <a:p>
            <a:pPr marL="0" indent="0">
              <a:buNone/>
            </a:pPr>
            <a:endParaRPr lang="ru-RU" sz="3600" b="1" u="sng" dirty="0" smtClean="0"/>
          </a:p>
          <a:p>
            <a:pPr marL="0" indent="0">
              <a:buNone/>
            </a:pPr>
            <a:endParaRPr lang="ru-RU" sz="3600" b="1" u="sng" dirty="0" smtClean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4" name="Соединительная линия уступом 3"/>
          <p:cNvCxnSpPr/>
          <p:nvPr/>
        </p:nvCxnSpPr>
        <p:spPr>
          <a:xfrm>
            <a:off x="2195736" y="-99392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8"/>
          <p:cNvSpPr>
            <a:spLocks noChangeArrowheads="1"/>
          </p:cNvSpPr>
          <p:nvPr/>
        </p:nvSpPr>
        <p:spPr bwMode="auto">
          <a:xfrm>
            <a:off x="3644280" y="2206788"/>
            <a:ext cx="40326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8"/>
          <p:cNvSpPr>
            <a:spLocks noChangeArrowheads="1"/>
          </p:cNvSpPr>
          <p:nvPr/>
        </p:nvSpPr>
        <p:spPr bwMode="auto">
          <a:xfrm>
            <a:off x="3522034" y="3485038"/>
            <a:ext cx="40326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FF0000"/>
                </a:solidFill>
              </a:rPr>
              <a:t>	</a:t>
            </a:r>
            <a:endParaRPr lang="ru-RU" sz="2000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921822"/>
              </p:ext>
            </p:extLst>
          </p:nvPr>
        </p:nvGraphicFramePr>
        <p:xfrm>
          <a:off x="457200" y="1196751"/>
          <a:ext cx="8229600" cy="15159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7008"/>
                <a:gridCol w="2242592"/>
              </a:tblGrid>
              <a:tr h="505323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Класс-комплекты</a:t>
                      </a:r>
                      <a:endParaRPr lang="ru-RU" dirty="0"/>
                    </a:p>
                  </a:txBody>
                  <a:tcPr/>
                </a:tc>
              </a:tr>
              <a:tr h="505323">
                <a:tc>
                  <a:txBody>
                    <a:bodyPr/>
                    <a:lstStyle/>
                    <a:p>
                      <a:r>
                        <a:rPr lang="ru-RU" dirty="0" smtClean="0"/>
                        <a:t>ГБОУ СОШ с. Марьевка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50532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Краснополянский</a:t>
                      </a:r>
                      <a:r>
                        <a:rPr lang="ru-RU" dirty="0" smtClean="0"/>
                        <a:t> филиал ГБОУ СОШ с. Марьевка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420478"/>
              </p:ext>
            </p:extLst>
          </p:nvPr>
        </p:nvGraphicFramePr>
        <p:xfrm>
          <a:off x="539552" y="2924944"/>
          <a:ext cx="8229600" cy="1535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2872"/>
                <a:gridCol w="1872208"/>
                <a:gridCol w="1594520"/>
              </a:tblGrid>
              <a:tr h="52917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 обучающихся: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начало года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</a:t>
                      </a:r>
                      <a:r>
                        <a:rPr lang="ru-RU" baseline="0" dirty="0" smtClean="0"/>
                        <a:t> к</a:t>
                      </a:r>
                      <a:r>
                        <a:rPr lang="ru-RU" dirty="0" smtClean="0"/>
                        <a:t>онец года</a:t>
                      </a:r>
                      <a:endParaRPr lang="ru-RU" dirty="0"/>
                    </a:p>
                  </a:txBody>
                  <a:tcPr/>
                </a:tc>
              </a:tr>
              <a:tr h="307766">
                <a:tc>
                  <a:txBody>
                    <a:bodyPr/>
                    <a:lstStyle/>
                    <a:p>
                      <a:r>
                        <a:rPr lang="ru-RU" dirty="0" smtClean="0"/>
                        <a:t>ГБОУ СОШ с. Марьевка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174</a:t>
                      </a:r>
                      <a:endParaRPr lang="ru-RU" dirty="0"/>
                    </a:p>
                  </a:txBody>
                  <a:tcPr/>
                </a:tc>
              </a:tr>
              <a:tr h="53121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Краснополянский</a:t>
                      </a:r>
                      <a:r>
                        <a:rPr lang="ru-RU" dirty="0" smtClean="0"/>
                        <a:t> филиал ГБОУ СОШ с. Марьевка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714295"/>
              </p:ext>
            </p:extLst>
          </p:nvPr>
        </p:nvGraphicFramePr>
        <p:xfrm>
          <a:off x="899592" y="4653136"/>
          <a:ext cx="7355160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9768"/>
                <a:gridCol w="2075392"/>
              </a:tblGrid>
              <a:tr h="581657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Обучались</a:t>
                      </a:r>
                      <a:r>
                        <a:rPr lang="ru-RU" baseline="0" dirty="0" smtClean="0"/>
                        <a:t> на дому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 smtClean="0"/>
                        <a:t>8 человек</a:t>
                      </a:r>
                      <a:endParaRPr lang="ru-RU" dirty="0"/>
                    </a:p>
                  </a:txBody>
                  <a:tcPr/>
                </a:tc>
              </a:tr>
              <a:tr h="570471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Обучались</a:t>
                      </a:r>
                      <a:r>
                        <a:rPr lang="ru-RU" baseline="0" dirty="0" smtClean="0"/>
                        <a:t> инклюзивно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 человек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Итоги успеваемости за 2024-02025 уч. год</a:t>
            </a:r>
            <a:endParaRPr lang="ru-RU" sz="2800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1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pPr marL="0" indent="0">
              <a:buNone/>
            </a:pPr>
            <a:endParaRPr lang="ru-RU" b="1" u="sng" dirty="0" smtClean="0">
              <a:latin typeface="Arial Black" pitchFamily="34" charset="0"/>
            </a:endParaRPr>
          </a:p>
          <a:p>
            <a:pPr marL="0" indent="0">
              <a:buNone/>
            </a:pPr>
            <a:endParaRPr lang="ru-RU" b="1" u="sng" dirty="0" smtClean="0">
              <a:latin typeface="Arial Black" pitchFamily="34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2914516"/>
              </p:ext>
            </p:extLst>
          </p:nvPr>
        </p:nvGraphicFramePr>
        <p:xfrm>
          <a:off x="683568" y="980728"/>
          <a:ext cx="748883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705013"/>
              </p:ext>
            </p:extLst>
          </p:nvPr>
        </p:nvGraphicFramePr>
        <p:xfrm>
          <a:off x="457200" y="4918288"/>
          <a:ext cx="849694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913"/>
                <a:gridCol w="561005"/>
                <a:gridCol w="669126"/>
                <a:gridCol w="669126"/>
                <a:gridCol w="520430"/>
                <a:gridCol w="520430"/>
                <a:gridCol w="520430"/>
                <a:gridCol w="520430"/>
                <a:gridCol w="520430"/>
                <a:gridCol w="520430"/>
                <a:gridCol w="520430"/>
                <a:gridCol w="456762"/>
              </a:tblGrid>
              <a:tr h="3081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303924">
                <a:tc>
                  <a:txBody>
                    <a:bodyPr/>
                    <a:lstStyle/>
                    <a:p>
                      <a:r>
                        <a:rPr lang="ru-RU" dirty="0" smtClean="0"/>
                        <a:t>Отличники - 13чел.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03924">
                <a:tc>
                  <a:txBody>
                    <a:bodyPr/>
                    <a:lstStyle/>
                    <a:p>
                      <a:r>
                        <a:rPr lang="ru-RU" dirty="0" smtClean="0"/>
                        <a:t>Хорошисты – 55 чел.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08144">
                <a:tc>
                  <a:txBody>
                    <a:bodyPr/>
                    <a:lstStyle/>
                    <a:p>
                      <a:r>
                        <a:rPr lang="ru-RU" dirty="0" smtClean="0"/>
                        <a:t>Неуспевающие – 1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689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/>
          <a:lstStyle/>
          <a:p>
            <a:pPr lvl="0" eaLnBrk="1" hangingPunct="1"/>
            <a:r>
              <a:rPr lang="ru-RU" sz="2800" b="1" i="1" dirty="0" smtClean="0">
                <a:solidFill>
                  <a:srgbClr val="8D092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Анализ результатов ВПР</a:t>
            </a:r>
            <a:endParaRPr lang="ru-RU" sz="2800" i="1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71903311"/>
              </p:ext>
            </p:extLst>
          </p:nvPr>
        </p:nvGraphicFramePr>
        <p:xfrm>
          <a:off x="467544" y="620688"/>
          <a:ext cx="8424937" cy="59033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00315"/>
                <a:gridCol w="1300315"/>
                <a:gridCol w="998434"/>
                <a:gridCol w="680888"/>
                <a:gridCol w="680888"/>
                <a:gridCol w="595325"/>
                <a:gridCol w="1133409"/>
                <a:gridCol w="1133409"/>
                <a:gridCol w="601954"/>
              </a:tblGrid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     </a:t>
                      </a:r>
                      <a:r>
                        <a:rPr lang="en-US" sz="1000" b="1" kern="1200" dirty="0" err="1">
                          <a:effectLst/>
                        </a:rPr>
                        <a:t>класс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r>
                        <a:rPr lang="ru-RU" sz="1700" b="1" dirty="0">
                          <a:effectLst/>
                        </a:rPr>
                        <a:t>     </a:t>
                      </a:r>
                      <a:r>
                        <a:rPr lang="en-US" sz="1000" b="1" kern="1200" dirty="0" err="1">
                          <a:effectLst/>
                        </a:rPr>
                        <a:t>предметы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marR="82550" algn="l">
                        <a:lnSpc>
                          <a:spcPct val="115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 err="1">
                          <a:effectLst/>
                        </a:rPr>
                        <a:t>Писали</a:t>
                      </a:r>
                      <a:r>
                        <a:rPr lang="en-US" sz="1000" b="1" kern="1200" dirty="0">
                          <a:effectLst/>
                        </a:rPr>
                        <a:t> </a:t>
                      </a:r>
                      <a:r>
                        <a:rPr lang="en-US" sz="1000" b="1" kern="1200" spc="-260" dirty="0">
                          <a:effectLst/>
                        </a:rPr>
                        <a:t> </a:t>
                      </a:r>
                      <a:r>
                        <a:rPr lang="en-US" sz="1000" b="1" kern="1200" dirty="0" err="1">
                          <a:effectLst/>
                        </a:rPr>
                        <a:t>работу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5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r>
                        <a:rPr lang="ru-RU" sz="1700" b="1" dirty="0">
                          <a:effectLst/>
                        </a:rPr>
                        <a:t>      </a:t>
                      </a:r>
                      <a:r>
                        <a:rPr lang="en-US" sz="1000" b="1" kern="1200" dirty="0">
                          <a:effectLst/>
                        </a:rPr>
                        <a:t>4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r>
                        <a:rPr lang="ru-RU" sz="1700" b="1" dirty="0">
                          <a:effectLst/>
                        </a:rPr>
                        <a:t>    </a:t>
                      </a:r>
                      <a:r>
                        <a:rPr lang="en-US" sz="1000" b="1" kern="1200" dirty="0">
                          <a:effectLst/>
                        </a:rPr>
                        <a:t>3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 </a:t>
                      </a:r>
                      <a:r>
                        <a:rPr lang="ru-RU" sz="1700" b="1" dirty="0">
                          <a:effectLst/>
                        </a:rPr>
                        <a:t>    </a:t>
                      </a:r>
                      <a:r>
                        <a:rPr lang="en-US" sz="1000" b="1" kern="1200" dirty="0">
                          <a:effectLst/>
                        </a:rPr>
                        <a:t>2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 </a:t>
                      </a:r>
                      <a:endParaRPr lang="ru-RU" sz="1000" b="1">
                        <a:effectLst/>
                      </a:endParaRPr>
                    </a:p>
                    <a:p>
                      <a:pPr marL="100330" algn="l">
                        <a:lnSpc>
                          <a:spcPts val="12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уровень </a:t>
                      </a:r>
                      <a:endParaRPr lang="ru-RU" sz="1000" b="1">
                        <a:effectLst/>
                      </a:endParaRPr>
                    </a:p>
                    <a:p>
                      <a:pPr marL="100330" algn="l">
                        <a:lnSpc>
                          <a:spcPts val="125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выполнения 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6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КЗ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9430">
                <a:tc rowSpan="3">
                  <a:txBody>
                    <a:bodyPr/>
                    <a:lstStyle/>
                    <a:p>
                      <a:pPr marL="73025" algn="ctr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 </a:t>
                      </a:r>
                      <a:endParaRPr lang="ru-RU" sz="1000" b="1" dirty="0">
                        <a:effectLst/>
                      </a:endParaRPr>
                    </a:p>
                    <a:p>
                      <a:pPr marL="73025" algn="ctr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4 </a:t>
                      </a:r>
                      <a:r>
                        <a:rPr lang="en-US" sz="1000" b="1" kern="1200" dirty="0" err="1">
                          <a:effectLst/>
                        </a:rPr>
                        <a:t>класс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 vert="vert270"/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русский</a:t>
                      </a:r>
                      <a:r>
                        <a:rPr lang="en-US" sz="1000" b="1" kern="1200" spc="-10">
                          <a:effectLst/>
                        </a:rPr>
                        <a:t> </a:t>
                      </a:r>
                      <a:r>
                        <a:rPr lang="en-US" sz="1000" b="1" kern="1200">
                          <a:effectLst/>
                        </a:rPr>
                        <a:t>язык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</a:t>
                      </a:r>
                      <a:r>
                        <a:rPr lang="en-US" sz="1000" b="1" kern="1200" dirty="0">
                          <a:effectLst/>
                        </a:rPr>
                        <a:t>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56%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9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математика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56%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403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окружающий</a:t>
                      </a:r>
                      <a:r>
                        <a:rPr lang="en-US" sz="1000" b="1" kern="1200" spc="-10">
                          <a:effectLst/>
                        </a:rPr>
                        <a:t> </a:t>
                      </a:r>
                      <a:r>
                        <a:rPr lang="en-US" sz="1000" b="1" kern="1200">
                          <a:effectLst/>
                        </a:rPr>
                        <a:t>мир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14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8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6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79%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64610">
                <a:tc row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 </a:t>
                      </a:r>
                      <a:endParaRPr lang="ru-RU" sz="1000" b="1">
                        <a:effectLst/>
                      </a:endParaRPr>
                    </a:p>
                    <a:p>
                      <a:pPr marL="6413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5 класс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 vert="vert270"/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русский</a:t>
                      </a:r>
                      <a:r>
                        <a:rPr lang="en-US" sz="1000" b="1" kern="1200" spc="-10">
                          <a:effectLst/>
                        </a:rPr>
                        <a:t> </a:t>
                      </a:r>
                      <a:r>
                        <a:rPr lang="en-US" sz="1000" b="1" kern="1200">
                          <a:effectLst/>
                        </a:rPr>
                        <a:t>язык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8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250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9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математика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</a:t>
                      </a: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9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69%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9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algn="l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история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9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64135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44%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география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</a:t>
                      </a: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5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</a:t>
                      </a:r>
                      <a:r>
                        <a:rPr lang="en-US" sz="1000" b="1" kern="1200" dirty="0">
                          <a:effectLst/>
                        </a:rPr>
                        <a:t>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69%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row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 </a:t>
                      </a:r>
                      <a:endParaRPr lang="ru-RU" sz="1000" b="1">
                        <a:effectLst/>
                      </a:endParaRPr>
                    </a:p>
                    <a:p>
                      <a:pPr marL="73025" algn="l">
                        <a:lnSpc>
                          <a:spcPts val="136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6 класс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 vert="vert270"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русский</a:t>
                      </a:r>
                      <a:r>
                        <a:rPr lang="en-US" sz="1000" b="1" kern="1200" spc="-10">
                          <a:effectLst/>
                        </a:rPr>
                        <a:t> </a:t>
                      </a:r>
                      <a:r>
                        <a:rPr lang="en-US" sz="1000" b="1" kern="1200">
                          <a:effectLst/>
                        </a:rPr>
                        <a:t>язык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4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9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</a:t>
                      </a:r>
                      <a:r>
                        <a:rPr lang="en-US" sz="1000" b="1" kern="1200" dirty="0">
                          <a:effectLst/>
                        </a:rPr>
                        <a:t>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математика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3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</a:t>
                      </a:r>
                      <a:r>
                        <a:rPr lang="en-US" sz="1000" b="1" kern="1200" dirty="0">
                          <a:effectLst/>
                        </a:rPr>
                        <a:t>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33%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026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литература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</a:t>
                      </a: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5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</a:t>
                      </a:r>
                      <a:r>
                        <a:rPr lang="en-US" sz="1000" b="1" kern="1200" dirty="0">
                          <a:effectLst/>
                        </a:rPr>
                        <a:t>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ct val="11500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58%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64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география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</a:t>
                      </a: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75%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9430">
                <a:tc rowSpan="4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 </a:t>
                      </a:r>
                      <a:endParaRPr lang="ru-RU" sz="1000" b="1">
                        <a:effectLst/>
                      </a:endParaRPr>
                    </a:p>
                    <a:p>
                      <a:pPr marL="247015" algn="l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7класс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 vert="vert270"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русский</a:t>
                      </a:r>
                      <a:r>
                        <a:rPr lang="en-US" sz="1000" b="1" kern="1200" spc="-10">
                          <a:effectLst/>
                        </a:rPr>
                        <a:t> </a:t>
                      </a:r>
                      <a:r>
                        <a:rPr lang="en-US" sz="1000" b="1" kern="1200">
                          <a:effectLst/>
                        </a:rPr>
                        <a:t>язык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18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8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0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</a:t>
                      </a:r>
                      <a:r>
                        <a:rPr lang="en-US" sz="1000" b="1" kern="1200" dirty="0">
                          <a:effectLst/>
                        </a:rPr>
                        <a:t>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55%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математика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</a:t>
                      </a: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41%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64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география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</a:t>
                      </a:r>
                      <a:r>
                        <a:rPr lang="en-US" sz="1000" b="1" kern="1200" dirty="0">
                          <a:effectLst/>
                        </a:rPr>
                        <a:t>  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53%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64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обществознание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8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2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41%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79430">
                <a:tc rowSpan="4">
                  <a:txBody>
                    <a:bodyPr/>
                    <a:lstStyle/>
                    <a:p>
                      <a:pPr algn="l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8класс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русский</a:t>
                      </a:r>
                      <a:r>
                        <a:rPr lang="en-US" sz="1000" b="1" kern="1200" spc="-10">
                          <a:effectLst/>
                        </a:rPr>
                        <a:t> </a:t>
                      </a:r>
                      <a:r>
                        <a:rPr lang="en-US" sz="1000" b="1" kern="1200">
                          <a:effectLst/>
                        </a:rPr>
                        <a:t>язык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100</a:t>
                      </a:r>
                      <a:r>
                        <a:rPr lang="en-US" sz="1000" b="1" kern="1200">
                          <a:effectLst/>
                        </a:rPr>
                        <a:t>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35"/>
                        </a:lnSpc>
                        <a:spcBef>
                          <a:spcPts val="7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58%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математика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</a:t>
                      </a:r>
                      <a:r>
                        <a:rPr lang="ru-RU" sz="1000" b="1" kern="1200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100</a:t>
                      </a:r>
                      <a:r>
                        <a:rPr lang="en-US" sz="1000" b="1" kern="1200">
                          <a:effectLst/>
                        </a:rPr>
                        <a:t>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42%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физика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100</a:t>
                      </a:r>
                      <a:r>
                        <a:rPr lang="en-US" sz="1000" b="1" kern="1200">
                          <a:effectLst/>
                        </a:rPr>
                        <a:t>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31%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история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7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100%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50%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160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обществознание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6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100%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40%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1600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b="1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73025"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география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5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100%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70%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rowSpan="2">
                  <a:txBody>
                    <a:bodyPr/>
                    <a:lstStyle/>
                    <a:p>
                      <a:pPr algn="l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10класс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русский язык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100%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50%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математика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100%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50%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rowSpan="2">
                  <a:txBody>
                    <a:bodyPr/>
                    <a:lstStyle/>
                    <a:p>
                      <a:pPr algn="l">
                        <a:lnSpc>
                          <a:spcPts val="136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литература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100%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100%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89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физика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2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1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>
                          <a:effectLst/>
                        </a:rPr>
                        <a:t>0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000" b="1" kern="1200">
                          <a:effectLst/>
                        </a:rPr>
                        <a:t>100%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837" marR="8837" marT="8837" marB="0"/>
                </a:tc>
                <a:tc>
                  <a:txBody>
                    <a:bodyPr/>
                    <a:lstStyle/>
                    <a:p>
                      <a:pPr marR="54610" algn="ctr">
                        <a:lnSpc>
                          <a:spcPts val="1360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effectLst/>
                        </a:rPr>
                        <a:t>50%</a:t>
                      </a:r>
                      <a:endParaRPr lang="ru-RU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28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2123</TotalTime>
  <Words>1661</Words>
  <Application>Microsoft Office PowerPoint</Application>
  <PresentationFormat>Экран (4:3)</PresentationFormat>
  <Paragraphs>865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    Августовский педагогический совет      Анализ работы школы за  2024-2025  учебный год.  Задачи  на  2025-2026 учебный год.    </vt:lpstr>
      <vt:lpstr>Презентация PowerPoint</vt:lpstr>
      <vt:lpstr>Проблема школы  на 2024-2025 уч.год</vt:lpstr>
      <vt:lpstr>Основные направления школы</vt:lpstr>
      <vt:lpstr>Организация учебного процесса</vt:lpstr>
      <vt:lpstr>Состав педработников</vt:lpstr>
      <vt:lpstr>Информация  о количественном составе учащихся</vt:lpstr>
      <vt:lpstr>Итоги успеваемости за 2024-02025 уч. год</vt:lpstr>
      <vt:lpstr>Анализ результатов ВПР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Внутришкольный  контроль</vt:lpstr>
      <vt:lpstr>Работа по развитию интеллектуальных способностей обучающихся и выявлению одаренных детей</vt:lpstr>
      <vt:lpstr>Достижения обучающихся</vt:lpstr>
      <vt:lpstr>Конкурсы профессионального мастерства/мероприятия</vt:lpstr>
      <vt:lpstr>Охват горячим питанием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Программы духовно-нравственного воспитания для параллели начальной и основной школы: их содержательное ядро и методическое обеспечение</dc:title>
  <dc:creator>Admin</dc:creator>
  <cp:lastModifiedBy>Учитель</cp:lastModifiedBy>
  <cp:revision>224</cp:revision>
  <dcterms:created xsi:type="dcterms:W3CDTF">2014-01-15T12:55:40Z</dcterms:created>
  <dcterms:modified xsi:type="dcterms:W3CDTF">2025-08-26T15:25:46Z</dcterms:modified>
</cp:coreProperties>
</file>