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81" r:id="rId23"/>
    <p:sldId id="282" r:id="rId24"/>
    <p:sldId id="283" r:id="rId25"/>
    <p:sldId id="276" r:id="rId26"/>
    <p:sldId id="280" r:id="rId27"/>
    <p:sldId id="279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C2437C8-9521-4BB5-8A7D-AFCEDFED9A32}">
          <p14:sldIdLst>
            <p14:sldId id="256"/>
            <p14:sldId id="257"/>
            <p14:sldId id="258"/>
            <p14:sldId id="260"/>
            <p14:sldId id="259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7"/>
            <p14:sldId id="278"/>
            <p14:sldId id="281"/>
            <p14:sldId id="282"/>
            <p14:sldId id="283"/>
            <p14:sldId id="276"/>
            <p14:sldId id="280"/>
            <p14:sldId id="27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9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3.7708211985659629E-2"/>
          <c:y val="3.2441332063614478E-2"/>
          <c:w val="0.94628649767585316"/>
          <c:h val="0.90896815249694629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Лист1!$B$2:$B$7</c:f>
              <c:strCache>
                <c:ptCount val="6"/>
                <c:pt idx="0">
                  <c:v>Русский язык</c:v>
                </c:pt>
                <c:pt idx="1">
                  <c:v>Математика</c:v>
                </c:pt>
                <c:pt idx="2">
                  <c:v>Обществознание</c:v>
                </c:pt>
                <c:pt idx="3">
                  <c:v>География</c:v>
                </c:pt>
                <c:pt idx="4">
                  <c:v>Биология</c:v>
                </c:pt>
                <c:pt idx="5">
                  <c:v>Химия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11</c:v>
                </c:pt>
                <c:pt idx="1">
                  <c:v>11</c:v>
                </c:pt>
                <c:pt idx="2">
                  <c:v>5</c:v>
                </c:pt>
                <c:pt idx="3">
                  <c:v>9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5135744"/>
        <c:axId val="45137280"/>
        <c:axId val="0"/>
      </c:bar3DChart>
      <c:catAx>
        <c:axId val="45135744"/>
        <c:scaling>
          <c:orientation val="minMax"/>
        </c:scaling>
        <c:delete val="0"/>
        <c:axPos val="b"/>
        <c:majorTickMark val="out"/>
        <c:minorTickMark val="none"/>
        <c:tickLblPos val="nextTo"/>
        <c:crossAx val="45137280"/>
        <c:crosses val="autoZero"/>
        <c:auto val="1"/>
        <c:lblAlgn val="ctr"/>
        <c:lblOffset val="100"/>
        <c:noMultiLvlLbl val="0"/>
      </c:catAx>
      <c:valAx>
        <c:axId val="45137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135744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87534710335121"/>
          <c:y val="3.2105067452815661E-2"/>
          <c:w val="0.78492059416485971"/>
          <c:h val="0.81308854822683241"/>
        </c:manualLayout>
      </c:layout>
      <c:bar3DChart>
        <c:barDir val="bar"/>
        <c:grouping val="clustered"/>
        <c:varyColors val="0"/>
        <c:ser>
          <c:idx val="0"/>
          <c:order val="0"/>
          <c:tx>
            <c:v>Низкие  результаты</c:v>
          </c:tx>
          <c:invertIfNegative val="0"/>
          <c:cat>
            <c:strRef>
              <c:f>Лист1!$B$2:$B$7</c:f>
              <c:strCache>
                <c:ptCount val="6"/>
                <c:pt idx="0">
                  <c:v>Русский язык</c:v>
                </c:pt>
                <c:pt idx="1">
                  <c:v>Математика </c:v>
                </c:pt>
                <c:pt idx="2">
                  <c:v>Обществознание</c:v>
                </c:pt>
                <c:pt idx="3">
                  <c:v>География</c:v>
                </c:pt>
                <c:pt idx="4">
                  <c:v>Биология</c:v>
                </c:pt>
                <c:pt idx="5">
                  <c:v>Химия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0.2</c:v>
                </c:pt>
                <c:pt idx="1">
                  <c:v>0.2</c:v>
                </c:pt>
                <c:pt idx="2">
                  <c:v>0.3</c:v>
                </c:pt>
                <c:pt idx="3">
                  <c:v>0.6</c:v>
                </c:pt>
                <c:pt idx="4">
                  <c:v>0.4</c:v>
                </c:pt>
              </c:numCache>
            </c:numRef>
          </c:val>
        </c:ser>
        <c:ser>
          <c:idx val="1"/>
          <c:order val="1"/>
          <c:tx>
            <c:v>Средние результаты</c:v>
          </c:tx>
          <c:invertIfNegative val="0"/>
          <c:cat>
            <c:strRef>
              <c:f>Лист1!$B$2:$B$7</c:f>
              <c:strCache>
                <c:ptCount val="6"/>
                <c:pt idx="0">
                  <c:v>Русский язык</c:v>
                </c:pt>
                <c:pt idx="1">
                  <c:v>Математика </c:v>
                </c:pt>
                <c:pt idx="2">
                  <c:v>Обществознание</c:v>
                </c:pt>
                <c:pt idx="3">
                  <c:v>География</c:v>
                </c:pt>
                <c:pt idx="4">
                  <c:v>Биология</c:v>
                </c:pt>
                <c:pt idx="5">
                  <c:v>Химия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0.6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0.1</c:v>
                </c:pt>
                <c:pt idx="5">
                  <c:v>0.1</c:v>
                </c:pt>
              </c:numCache>
            </c:numRef>
          </c:val>
        </c:ser>
        <c:ser>
          <c:idx val="2"/>
          <c:order val="2"/>
          <c:tx>
            <c:v>Высокие результаты</c:v>
          </c:tx>
          <c:invertIfNegative val="0"/>
          <c:cat>
            <c:strRef>
              <c:f>Лист1!$B$2:$B$7</c:f>
              <c:strCache>
                <c:ptCount val="6"/>
                <c:pt idx="0">
                  <c:v>Русский язык</c:v>
                </c:pt>
                <c:pt idx="1">
                  <c:v>Математика </c:v>
                </c:pt>
                <c:pt idx="2">
                  <c:v>Обществознание</c:v>
                </c:pt>
                <c:pt idx="3">
                  <c:v>География</c:v>
                </c:pt>
                <c:pt idx="4">
                  <c:v>Биология</c:v>
                </c:pt>
                <c:pt idx="5">
                  <c:v>Химия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 formatCode="0%">
                  <c:v>0.2</c:v>
                </c:pt>
                <c:pt idx="3" formatCode="0%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4673920"/>
        <c:axId val="114683904"/>
        <c:axId val="0"/>
      </c:bar3DChart>
      <c:catAx>
        <c:axId val="114673920"/>
        <c:scaling>
          <c:orientation val="minMax"/>
        </c:scaling>
        <c:delete val="0"/>
        <c:axPos val="l"/>
        <c:majorTickMark val="out"/>
        <c:minorTickMark val="none"/>
        <c:tickLblPos val="nextTo"/>
        <c:crossAx val="114683904"/>
        <c:crosses val="autoZero"/>
        <c:auto val="1"/>
        <c:lblAlgn val="ctr"/>
        <c:lblOffset val="100"/>
        <c:noMultiLvlLbl val="0"/>
      </c:catAx>
      <c:valAx>
        <c:axId val="11468390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14673920"/>
        <c:crosses val="autoZero"/>
        <c:crossBetween val="between"/>
      </c:valAx>
      <c:spPr>
        <a:solidFill>
          <a:sysClr val="window" lastClr="FFFFFF"/>
        </a:solidFill>
      </c:spPr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1748569711739E-2"/>
          <c:y val="1.7444962002476895E-2"/>
          <c:w val="0.89721180060085859"/>
          <c:h val="0.75998400056902871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cat>
            <c:strRef>
              <c:f>Лист1!$B$2:$B$7</c:f>
              <c:strCache>
                <c:ptCount val="6"/>
                <c:pt idx="0">
                  <c:v>Русский язык</c:v>
                </c:pt>
                <c:pt idx="1">
                  <c:v>Математика п</c:v>
                </c:pt>
                <c:pt idx="2">
                  <c:v>Физика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Обществознание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1"/>
          <c:order val="1"/>
          <c:invertIfNegative val="0"/>
          <c:cat>
            <c:strRef>
              <c:f>Лист1!$B$2:$B$7</c:f>
              <c:strCache>
                <c:ptCount val="6"/>
                <c:pt idx="0">
                  <c:v>Русский язык</c:v>
                </c:pt>
                <c:pt idx="1">
                  <c:v>Математика п</c:v>
                </c:pt>
                <c:pt idx="2">
                  <c:v>Физика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Обществознание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4746880"/>
        <c:axId val="114748416"/>
        <c:axId val="0"/>
      </c:bar3DChart>
      <c:catAx>
        <c:axId val="114746880"/>
        <c:scaling>
          <c:orientation val="minMax"/>
        </c:scaling>
        <c:delete val="0"/>
        <c:axPos val="b"/>
        <c:majorTickMark val="out"/>
        <c:minorTickMark val="none"/>
        <c:tickLblPos val="nextTo"/>
        <c:crossAx val="114748416"/>
        <c:crosses val="autoZero"/>
        <c:auto val="1"/>
        <c:lblAlgn val="ctr"/>
        <c:lblOffset val="100"/>
        <c:noMultiLvlLbl val="0"/>
      </c:catAx>
      <c:valAx>
        <c:axId val="114748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746880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v>Ниже порогового значения  результаты</c:v>
          </c:tx>
          <c:invertIfNegative val="0"/>
          <c:cat>
            <c:strRef>
              <c:f>Лист1!$B$2:$B$7</c:f>
              <c:strCache>
                <c:ptCount val="6"/>
                <c:pt idx="0">
                  <c:v>Русский язык</c:v>
                </c:pt>
                <c:pt idx="1">
                  <c:v>Математика </c:v>
                </c:pt>
                <c:pt idx="2">
                  <c:v>Обществознание</c:v>
                </c:pt>
                <c:pt idx="3">
                  <c:v>География</c:v>
                </c:pt>
                <c:pt idx="4">
                  <c:v>Биология</c:v>
                </c:pt>
                <c:pt idx="5">
                  <c:v>Физика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1">
                  <c:v>0.5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v>Низкие  результаты"</c:v>
          </c:tx>
          <c:invertIfNegative val="0"/>
          <c:cat>
            <c:strRef>
              <c:f>Лист1!$B$2:$B$7</c:f>
              <c:strCache>
                <c:ptCount val="6"/>
                <c:pt idx="0">
                  <c:v>Русский язык</c:v>
                </c:pt>
                <c:pt idx="1">
                  <c:v>Математика </c:v>
                </c:pt>
                <c:pt idx="2">
                  <c:v>Обществознание</c:v>
                </c:pt>
                <c:pt idx="3">
                  <c:v>География</c:v>
                </c:pt>
                <c:pt idx="4">
                  <c:v>Биология</c:v>
                </c:pt>
                <c:pt idx="5">
                  <c:v>Физика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1</c:v>
                </c:pt>
                <c:pt idx="1">
                  <c:v>0.5</c:v>
                </c:pt>
                <c:pt idx="2">
                  <c:v>1</c:v>
                </c:pt>
                <c:pt idx="3">
                  <c:v>1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v>Высокие результаты</c:v>
          </c:tx>
          <c:invertIfNegative val="0"/>
          <c:cat>
            <c:strRef>
              <c:f>Лист1!$B$2:$B$7</c:f>
              <c:strCache>
                <c:ptCount val="6"/>
                <c:pt idx="0">
                  <c:v>Русский язык</c:v>
                </c:pt>
                <c:pt idx="1">
                  <c:v>Математика </c:v>
                </c:pt>
                <c:pt idx="2">
                  <c:v>Обществознание</c:v>
                </c:pt>
                <c:pt idx="3">
                  <c:v>География</c:v>
                </c:pt>
                <c:pt idx="4">
                  <c:v>Биология</c:v>
                </c:pt>
                <c:pt idx="5">
                  <c:v>Физика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357952"/>
        <c:axId val="115359744"/>
        <c:axId val="0"/>
      </c:bar3DChart>
      <c:catAx>
        <c:axId val="115357952"/>
        <c:scaling>
          <c:orientation val="minMax"/>
        </c:scaling>
        <c:delete val="0"/>
        <c:axPos val="l"/>
        <c:majorTickMark val="out"/>
        <c:minorTickMark val="none"/>
        <c:tickLblPos val="nextTo"/>
        <c:crossAx val="115359744"/>
        <c:crosses val="autoZero"/>
        <c:auto val="1"/>
        <c:lblAlgn val="ctr"/>
        <c:lblOffset val="100"/>
        <c:noMultiLvlLbl val="0"/>
      </c:catAx>
      <c:valAx>
        <c:axId val="11535974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15357952"/>
        <c:crosses val="autoZero"/>
        <c:crossBetween val="between"/>
      </c:valAx>
    </c:plotArea>
    <c:legend>
      <c:legendPos val="b"/>
      <c:legendEntry>
        <c:idx val="0"/>
        <c:delete val="1"/>
      </c:legendEntry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206219860574413E-2"/>
          <c:y val="6.4882065080918108E-2"/>
          <c:w val="0.93962701543324023"/>
          <c:h val="0.73143860578971565"/>
        </c:manualLayout>
      </c:layout>
      <c:bar3DChart>
        <c:barDir val="col"/>
        <c:grouping val="clustered"/>
        <c:varyColors val="0"/>
        <c:ser>
          <c:idx val="0"/>
          <c:order val="0"/>
          <c:tx>
            <c:v>2019-2020</c:v>
          </c:tx>
          <c:invertIfNegative val="0"/>
          <c:cat>
            <c:strRef>
              <c:f>Лист1!$B$2:$B$7</c:f>
              <c:strCache>
                <c:ptCount val="6"/>
                <c:pt idx="0">
                  <c:v>Русский язык</c:v>
                </c:pt>
                <c:pt idx="1">
                  <c:v>Математика п</c:v>
                </c:pt>
                <c:pt idx="2">
                  <c:v>Физика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Обществознание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56</c:v>
                </c:pt>
                <c:pt idx="1">
                  <c:v>46</c:v>
                </c:pt>
                <c:pt idx="2">
                  <c:v>50</c:v>
                </c:pt>
                <c:pt idx="5">
                  <c:v>46</c:v>
                </c:pt>
              </c:numCache>
            </c:numRef>
          </c:val>
        </c:ser>
        <c:ser>
          <c:idx val="1"/>
          <c:order val="1"/>
          <c:tx>
            <c:v>2020-2021</c:v>
          </c:tx>
          <c:invertIfNegative val="0"/>
          <c:cat>
            <c:strRef>
              <c:f>Лист1!$B$2:$B$7</c:f>
              <c:strCache>
                <c:ptCount val="6"/>
                <c:pt idx="0">
                  <c:v>Русский язык</c:v>
                </c:pt>
                <c:pt idx="1">
                  <c:v>Математика п</c:v>
                </c:pt>
                <c:pt idx="2">
                  <c:v>Физика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Обществознание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64</c:v>
                </c:pt>
                <c:pt idx="1">
                  <c:v>49</c:v>
                </c:pt>
                <c:pt idx="3">
                  <c:v>86</c:v>
                </c:pt>
                <c:pt idx="5">
                  <c:v>56</c:v>
                </c:pt>
              </c:numCache>
            </c:numRef>
          </c:val>
        </c:ser>
        <c:ser>
          <c:idx val="2"/>
          <c:order val="2"/>
          <c:tx>
            <c:v>2021-2022</c:v>
          </c:tx>
          <c:invertIfNegative val="0"/>
          <c:cat>
            <c:strRef>
              <c:f>Лист1!$B$2:$B$7</c:f>
              <c:strCache>
                <c:ptCount val="6"/>
                <c:pt idx="0">
                  <c:v>Русский язык</c:v>
                </c:pt>
                <c:pt idx="1">
                  <c:v>Математика п</c:v>
                </c:pt>
                <c:pt idx="2">
                  <c:v>Физика</c:v>
                </c:pt>
                <c:pt idx="3">
                  <c:v>Биология</c:v>
                </c:pt>
                <c:pt idx="4">
                  <c:v>География</c:v>
                </c:pt>
                <c:pt idx="5">
                  <c:v>Обществознание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49</c:v>
                </c:pt>
                <c:pt idx="1">
                  <c:v>28</c:v>
                </c:pt>
                <c:pt idx="2">
                  <c:v>41</c:v>
                </c:pt>
                <c:pt idx="3">
                  <c:v>24</c:v>
                </c:pt>
                <c:pt idx="4">
                  <c:v>52</c:v>
                </c:pt>
                <c:pt idx="5">
                  <c:v>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5332224"/>
        <c:axId val="115333760"/>
        <c:axId val="0"/>
      </c:bar3DChart>
      <c:catAx>
        <c:axId val="115332224"/>
        <c:scaling>
          <c:orientation val="minMax"/>
        </c:scaling>
        <c:delete val="0"/>
        <c:axPos val="b"/>
        <c:majorTickMark val="out"/>
        <c:minorTickMark val="none"/>
        <c:tickLblPos val="nextTo"/>
        <c:crossAx val="115333760"/>
        <c:crosses val="autoZero"/>
        <c:auto val="1"/>
        <c:lblAlgn val="ctr"/>
        <c:lblOffset val="100"/>
        <c:noMultiLvlLbl val="0"/>
      </c:catAx>
      <c:valAx>
        <c:axId val="115333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3322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Первичный балл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Лист1!$B$3:$B$12</c:f>
              <c:strCache>
                <c:ptCount val="10"/>
                <c:pt idx="0">
                  <c:v>Выпускник №1</c:v>
                </c:pt>
                <c:pt idx="1">
                  <c:v>Выпускник №2</c:v>
                </c:pt>
                <c:pt idx="2">
                  <c:v>Выпускник №3</c:v>
                </c:pt>
                <c:pt idx="3">
                  <c:v>Выпускник №4</c:v>
                </c:pt>
                <c:pt idx="4">
                  <c:v>Выпускник №5</c:v>
                </c:pt>
                <c:pt idx="5">
                  <c:v>Выпускник №6</c:v>
                </c:pt>
                <c:pt idx="6">
                  <c:v>Выпускник №7</c:v>
                </c:pt>
                <c:pt idx="7">
                  <c:v>Выпускник №8</c:v>
                </c:pt>
                <c:pt idx="8">
                  <c:v>Выпускник №9</c:v>
                </c:pt>
                <c:pt idx="9">
                  <c:v>Выпускник №10</c:v>
                </c:pt>
              </c:strCache>
            </c:strRef>
          </c:cat>
          <c:val>
            <c:numRef>
              <c:f>Лист1!$C$3:$C$12</c:f>
              <c:numCache>
                <c:formatCode>General</c:formatCode>
                <c:ptCount val="10"/>
                <c:pt idx="0">
                  <c:v>28</c:v>
                </c:pt>
                <c:pt idx="1">
                  <c:v>30</c:v>
                </c:pt>
                <c:pt idx="2">
                  <c:v>24</c:v>
                </c:pt>
                <c:pt idx="3">
                  <c:v>29</c:v>
                </c:pt>
                <c:pt idx="4">
                  <c:v>27</c:v>
                </c:pt>
                <c:pt idx="5">
                  <c:v>28</c:v>
                </c:pt>
                <c:pt idx="6">
                  <c:v>25</c:v>
                </c:pt>
                <c:pt idx="7">
                  <c:v>27</c:v>
                </c:pt>
                <c:pt idx="8">
                  <c:v>26</c:v>
                </c:pt>
                <c:pt idx="9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695168"/>
        <c:axId val="88696704"/>
        <c:axId val="0"/>
      </c:bar3DChart>
      <c:catAx>
        <c:axId val="88695168"/>
        <c:scaling>
          <c:orientation val="minMax"/>
        </c:scaling>
        <c:delete val="0"/>
        <c:axPos val="b"/>
        <c:majorTickMark val="out"/>
        <c:minorTickMark val="none"/>
        <c:tickLblPos val="nextTo"/>
        <c:crossAx val="88696704"/>
        <c:crosses val="autoZero"/>
        <c:auto val="1"/>
        <c:lblAlgn val="ctr"/>
        <c:lblOffset val="100"/>
        <c:noMultiLvlLbl val="0"/>
      </c:catAx>
      <c:valAx>
        <c:axId val="88696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6951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Первичный балл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Лист1!$B$3:$B$12</c:f>
              <c:strCache>
                <c:ptCount val="10"/>
                <c:pt idx="0">
                  <c:v>Выпускник №1</c:v>
                </c:pt>
                <c:pt idx="1">
                  <c:v>Выпускник №2</c:v>
                </c:pt>
                <c:pt idx="2">
                  <c:v>Выпускник №3</c:v>
                </c:pt>
                <c:pt idx="3">
                  <c:v>Выпускник №4</c:v>
                </c:pt>
                <c:pt idx="4">
                  <c:v>Выпускник №5</c:v>
                </c:pt>
                <c:pt idx="5">
                  <c:v>Выпускник №6</c:v>
                </c:pt>
                <c:pt idx="6">
                  <c:v>Выпускник №7</c:v>
                </c:pt>
                <c:pt idx="7">
                  <c:v>Выпускник №8</c:v>
                </c:pt>
                <c:pt idx="8">
                  <c:v>Выпускник №9</c:v>
                </c:pt>
                <c:pt idx="9">
                  <c:v>Выпускник №10</c:v>
                </c:pt>
              </c:strCache>
            </c:strRef>
          </c:cat>
          <c:val>
            <c:numRef>
              <c:f>Лист1!$C$3:$C$12</c:f>
              <c:numCache>
                <c:formatCode>General</c:formatCode>
                <c:ptCount val="10"/>
                <c:pt idx="0">
                  <c:v>13</c:v>
                </c:pt>
                <c:pt idx="1">
                  <c:v>19</c:v>
                </c:pt>
                <c:pt idx="2">
                  <c:v>17</c:v>
                </c:pt>
                <c:pt idx="3">
                  <c:v>8</c:v>
                </c:pt>
                <c:pt idx="4">
                  <c:v>11</c:v>
                </c:pt>
                <c:pt idx="5">
                  <c:v>11</c:v>
                </c:pt>
                <c:pt idx="6">
                  <c:v>12</c:v>
                </c:pt>
                <c:pt idx="7">
                  <c:v>11</c:v>
                </c:pt>
                <c:pt idx="8">
                  <c:v>12</c:v>
                </c:pt>
                <c:pt idx="9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784256"/>
        <c:axId val="88786048"/>
        <c:axId val="0"/>
      </c:bar3DChart>
      <c:catAx>
        <c:axId val="88784256"/>
        <c:scaling>
          <c:orientation val="minMax"/>
        </c:scaling>
        <c:delete val="0"/>
        <c:axPos val="b"/>
        <c:majorTickMark val="out"/>
        <c:minorTickMark val="none"/>
        <c:tickLblPos val="nextTo"/>
        <c:crossAx val="88786048"/>
        <c:crosses val="autoZero"/>
        <c:auto val="1"/>
        <c:lblAlgn val="ctr"/>
        <c:lblOffset val="100"/>
        <c:noMultiLvlLbl val="0"/>
      </c:catAx>
      <c:valAx>
        <c:axId val="88786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78425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bg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Первичный балл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Word]Лист1'!$B$3:$B$7</c:f>
              <c:strCache>
                <c:ptCount val="5"/>
                <c:pt idx="0">
                  <c:v>Выпускник №1</c:v>
                </c:pt>
                <c:pt idx="1">
                  <c:v>Выпускник №2</c:v>
                </c:pt>
                <c:pt idx="2">
                  <c:v>Выпускник №3</c:v>
                </c:pt>
                <c:pt idx="3">
                  <c:v>Выпускник №4</c:v>
                </c:pt>
                <c:pt idx="4">
                  <c:v>Выпускник №5</c:v>
                </c:pt>
              </c:strCache>
            </c:strRef>
          </c:cat>
          <c:val>
            <c:numRef>
              <c:f>'[Диаграмма в Microsoft Word]Лист1'!$C$3:$C$7</c:f>
              <c:numCache>
                <c:formatCode>General</c:formatCode>
                <c:ptCount val="5"/>
                <c:pt idx="0">
                  <c:v>27</c:v>
                </c:pt>
                <c:pt idx="1">
                  <c:v>26</c:v>
                </c:pt>
                <c:pt idx="2">
                  <c:v>15</c:v>
                </c:pt>
                <c:pt idx="3">
                  <c:v>14</c:v>
                </c:pt>
                <c:pt idx="4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145920"/>
        <c:axId val="114155904"/>
        <c:axId val="0"/>
      </c:bar3DChart>
      <c:catAx>
        <c:axId val="114145920"/>
        <c:scaling>
          <c:orientation val="minMax"/>
        </c:scaling>
        <c:delete val="0"/>
        <c:axPos val="b"/>
        <c:majorTickMark val="out"/>
        <c:minorTickMark val="none"/>
        <c:tickLblPos val="nextTo"/>
        <c:crossAx val="114155904"/>
        <c:crosses val="autoZero"/>
        <c:auto val="1"/>
        <c:lblAlgn val="ctr"/>
        <c:lblOffset val="100"/>
        <c:noMultiLvlLbl val="0"/>
      </c:catAx>
      <c:valAx>
        <c:axId val="114155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1459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Первичный балл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Лист1!$B$3:$B$12</c:f>
              <c:strCache>
                <c:ptCount val="9"/>
                <c:pt idx="0">
                  <c:v>Выпускник №1</c:v>
                </c:pt>
                <c:pt idx="1">
                  <c:v>Выпускник №2</c:v>
                </c:pt>
                <c:pt idx="2">
                  <c:v>Выпускник №3</c:v>
                </c:pt>
                <c:pt idx="3">
                  <c:v>Выпускник №4</c:v>
                </c:pt>
                <c:pt idx="4">
                  <c:v>Выпускник №5</c:v>
                </c:pt>
                <c:pt idx="5">
                  <c:v>Выпускник №6</c:v>
                </c:pt>
                <c:pt idx="6">
                  <c:v>Выпускник №7</c:v>
                </c:pt>
                <c:pt idx="7">
                  <c:v>Выпускник №8</c:v>
                </c:pt>
                <c:pt idx="8">
                  <c:v>Выпускник №9</c:v>
                </c:pt>
              </c:strCache>
            </c:strRef>
          </c:cat>
          <c:val>
            <c:numRef>
              <c:f>Лист1!$C$3:$C$12</c:f>
              <c:numCache>
                <c:formatCode>General</c:formatCode>
                <c:ptCount val="10"/>
                <c:pt idx="0">
                  <c:v>20</c:v>
                </c:pt>
                <c:pt idx="1">
                  <c:v>24</c:v>
                </c:pt>
                <c:pt idx="2">
                  <c:v>15</c:v>
                </c:pt>
                <c:pt idx="3">
                  <c:v>13</c:v>
                </c:pt>
                <c:pt idx="4">
                  <c:v>15</c:v>
                </c:pt>
                <c:pt idx="5">
                  <c:v>26</c:v>
                </c:pt>
                <c:pt idx="6">
                  <c:v>14</c:v>
                </c:pt>
                <c:pt idx="7">
                  <c:v>18</c:v>
                </c:pt>
                <c:pt idx="8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186112"/>
        <c:axId val="114187648"/>
        <c:axId val="0"/>
      </c:bar3DChart>
      <c:catAx>
        <c:axId val="114186112"/>
        <c:scaling>
          <c:orientation val="minMax"/>
        </c:scaling>
        <c:delete val="0"/>
        <c:axPos val="b"/>
        <c:majorTickMark val="out"/>
        <c:minorTickMark val="none"/>
        <c:tickLblPos val="nextTo"/>
        <c:crossAx val="114187648"/>
        <c:crosses val="autoZero"/>
        <c:auto val="1"/>
        <c:lblAlgn val="ctr"/>
        <c:lblOffset val="100"/>
        <c:noMultiLvlLbl val="0"/>
      </c:catAx>
      <c:valAx>
        <c:axId val="114187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18611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Биология - 2022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Первичный балл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Лист1!$B$3:$B$7</c:f>
              <c:strCache>
                <c:ptCount val="5"/>
                <c:pt idx="0">
                  <c:v>Выпускник №1</c:v>
                </c:pt>
                <c:pt idx="1">
                  <c:v>Выпускник №2</c:v>
                </c:pt>
                <c:pt idx="2">
                  <c:v>Выпускник №3</c:v>
                </c:pt>
                <c:pt idx="3">
                  <c:v>Выпускник №4</c:v>
                </c:pt>
                <c:pt idx="4">
                  <c:v>Выпускник №5</c:v>
                </c:pt>
              </c:strCache>
            </c:str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23</c:v>
                </c:pt>
                <c:pt idx="1">
                  <c:v>18</c:v>
                </c:pt>
                <c:pt idx="2">
                  <c:v>21</c:v>
                </c:pt>
                <c:pt idx="3">
                  <c:v>24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386048"/>
        <c:axId val="114387584"/>
        <c:axId val="0"/>
      </c:bar3DChart>
      <c:catAx>
        <c:axId val="114386048"/>
        <c:scaling>
          <c:orientation val="minMax"/>
        </c:scaling>
        <c:delete val="0"/>
        <c:axPos val="b"/>
        <c:majorTickMark val="out"/>
        <c:minorTickMark val="none"/>
        <c:tickLblPos val="nextTo"/>
        <c:crossAx val="114387584"/>
        <c:crosses val="autoZero"/>
        <c:auto val="1"/>
        <c:lblAlgn val="ctr"/>
        <c:lblOffset val="100"/>
        <c:noMultiLvlLbl val="0"/>
      </c:catAx>
      <c:valAx>
        <c:axId val="114387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3860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Химия - 2022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Первичный балл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Лист1!$B$3:$B$4</c:f>
              <c:strCache>
                <c:ptCount val="1"/>
                <c:pt idx="0">
                  <c:v>Выпускник №1</c:v>
                </c:pt>
              </c:strCache>
            </c:strRef>
          </c:cat>
          <c:val>
            <c:numRef>
              <c:f>Лист1!$C$3:$C$4</c:f>
              <c:numCache>
                <c:formatCode>General</c:formatCode>
                <c:ptCount val="2"/>
                <c:pt idx="0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476544"/>
        <c:axId val="114478080"/>
        <c:axId val="0"/>
      </c:bar3DChart>
      <c:catAx>
        <c:axId val="114476544"/>
        <c:scaling>
          <c:orientation val="minMax"/>
        </c:scaling>
        <c:delete val="0"/>
        <c:axPos val="b"/>
        <c:majorTickMark val="out"/>
        <c:minorTickMark val="none"/>
        <c:tickLblPos val="nextTo"/>
        <c:crossAx val="114478080"/>
        <c:crosses val="autoZero"/>
        <c:auto val="1"/>
        <c:lblAlgn val="ctr"/>
        <c:lblOffset val="100"/>
        <c:noMultiLvlLbl val="0"/>
      </c:catAx>
      <c:valAx>
        <c:axId val="114478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47654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На уровне годовой</c:v>
          </c:tx>
          <c:invertIfNegative val="0"/>
          <c:cat>
            <c:strRef>
              <c:f>Лист1!$B$2:$B$7</c:f>
              <c:strCache>
                <c:ptCount val="6"/>
                <c:pt idx="0">
                  <c:v>Русский язык</c:v>
                </c:pt>
                <c:pt idx="1">
                  <c:v>Математика</c:v>
                </c:pt>
                <c:pt idx="2">
                  <c:v>Обществознание</c:v>
                </c:pt>
                <c:pt idx="3">
                  <c:v>География</c:v>
                </c:pt>
                <c:pt idx="4">
                  <c:v>Биология</c:v>
                </c:pt>
                <c:pt idx="5">
                  <c:v>Химия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</c:v>
                </c:pt>
                <c:pt idx="1">
                  <c:v>9</c:v>
                </c:pt>
                <c:pt idx="3">
                  <c:v>8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v>Выше годовой</c:v>
          </c:tx>
          <c:invertIfNegative val="0"/>
          <c:cat>
            <c:strRef>
              <c:f>Лист1!$B$2:$B$7</c:f>
              <c:strCache>
                <c:ptCount val="6"/>
                <c:pt idx="0">
                  <c:v>Русский язык</c:v>
                </c:pt>
                <c:pt idx="1">
                  <c:v>Математика</c:v>
                </c:pt>
                <c:pt idx="2">
                  <c:v>Обществознание</c:v>
                </c:pt>
                <c:pt idx="3">
                  <c:v>География</c:v>
                </c:pt>
                <c:pt idx="4">
                  <c:v>Биология</c:v>
                </c:pt>
                <c:pt idx="5">
                  <c:v>Химия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</c:numCache>
            </c:numRef>
          </c:val>
        </c:ser>
        <c:ser>
          <c:idx val="2"/>
          <c:order val="2"/>
          <c:tx>
            <c:v>Ниже годовой</c:v>
          </c:tx>
          <c:invertIfNegative val="0"/>
          <c:cat>
            <c:strRef>
              <c:f>Лист1!$B$2:$B$7</c:f>
              <c:strCache>
                <c:ptCount val="6"/>
                <c:pt idx="0">
                  <c:v>Русский язык</c:v>
                </c:pt>
                <c:pt idx="1">
                  <c:v>Математика</c:v>
                </c:pt>
                <c:pt idx="2">
                  <c:v>Обществознание</c:v>
                </c:pt>
                <c:pt idx="3">
                  <c:v>География</c:v>
                </c:pt>
                <c:pt idx="4">
                  <c:v>Биология</c:v>
                </c:pt>
                <c:pt idx="5">
                  <c:v>Химия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1">
                  <c:v>1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4540928"/>
        <c:axId val="114542464"/>
      </c:barChart>
      <c:catAx>
        <c:axId val="114540928"/>
        <c:scaling>
          <c:orientation val="minMax"/>
        </c:scaling>
        <c:delete val="0"/>
        <c:axPos val="b"/>
        <c:majorTickMark val="out"/>
        <c:minorTickMark val="none"/>
        <c:tickLblPos val="nextTo"/>
        <c:crossAx val="114542464"/>
        <c:crosses val="autoZero"/>
        <c:auto val="1"/>
        <c:lblAlgn val="ctr"/>
        <c:lblOffset val="100"/>
        <c:noMultiLvlLbl val="0"/>
      </c:catAx>
      <c:valAx>
        <c:axId val="114542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5409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Лист1!$B$2:$B$4</c:f>
              <c:strCache>
                <c:ptCount val="3"/>
                <c:pt idx="0">
                  <c:v>Подтвердили годовую</c:v>
                </c:pt>
                <c:pt idx="1">
                  <c:v>Выше годовой</c:v>
                </c:pt>
                <c:pt idx="2">
                  <c:v>Ниже годовой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0.74</c:v>
                </c:pt>
                <c:pt idx="1">
                  <c:v>7.0000000000000007E-2</c:v>
                </c:pt>
                <c:pt idx="2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E7C6-D20B-4AE4-BE67-186CCE0E63C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D16C-5504-4188-AD67-F59B6B726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83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E7C6-D20B-4AE4-BE67-186CCE0E63C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D16C-5504-4188-AD67-F59B6B726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3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E7C6-D20B-4AE4-BE67-186CCE0E63C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D16C-5504-4188-AD67-F59B6B726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2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E7C6-D20B-4AE4-BE67-186CCE0E63C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D16C-5504-4188-AD67-F59B6B726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16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E7C6-D20B-4AE4-BE67-186CCE0E63C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D16C-5504-4188-AD67-F59B6B726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32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E7C6-D20B-4AE4-BE67-186CCE0E63C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D16C-5504-4188-AD67-F59B6B726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97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E7C6-D20B-4AE4-BE67-186CCE0E63C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D16C-5504-4188-AD67-F59B6B726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11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E7C6-D20B-4AE4-BE67-186CCE0E63C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D16C-5504-4188-AD67-F59B6B726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69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E7C6-D20B-4AE4-BE67-186CCE0E63C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D16C-5504-4188-AD67-F59B6B726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32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E7C6-D20B-4AE4-BE67-186CCE0E63C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D16C-5504-4188-AD67-F59B6B726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317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E7C6-D20B-4AE4-BE67-186CCE0E63C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0D16C-5504-4188-AD67-F59B6B726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00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E7C6-D20B-4AE4-BE67-186CCE0E63C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0D16C-5504-4188-AD67-F59B6B726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33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png"/><Relationship Id="rId5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png"/><Relationship Id="rId5" Type="http://schemas.openxmlformats.org/officeDocument/2006/relationships/oleObject" Target="../embeddings/Microsoft_Excel_97-2003_Worksheet6.xls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64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06983" y="828448"/>
            <a:ext cx="8063344" cy="3672299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Анализ результатов ГИА - 2022</a:t>
            </a:r>
            <a:endParaRPr lang="ru-RU" sz="80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0400" y="5517924"/>
            <a:ext cx="8773886" cy="106793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ГБОУ СОШ с. Марьевка</a:t>
            </a:r>
          </a:p>
        </p:txBody>
      </p:sp>
      <p:sp>
        <p:nvSpPr>
          <p:cNvPr id="4" name="AutoShape 2" descr="ГИА-9 (ОГЭ, ГВЭ) – Неофициальный сайт МОУ &quot;СОШ № 26&quot; г. Ворку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8"/>
            <a:ext cx="32766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5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РЕЗУЛЬТАТЫ ОГЭ </a:t>
            </a:r>
            <a:r>
              <a:rPr lang="ru-RU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ГЕОГРАФИИ  В ГБОУ </a:t>
            </a:r>
            <a:r>
              <a:rPr lang="ru-RU" sz="36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</a:t>
            </a:r>
            <a:r>
              <a:rPr lang="ru-RU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ОШ С. МАРЬЕВКА</a:t>
            </a:r>
            <a:endParaRPr lang="ru-RU" sz="36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206439"/>
              </p:ext>
            </p:extLst>
          </p:nvPr>
        </p:nvGraphicFramePr>
        <p:xfrm>
          <a:off x="838200" y="1825626"/>
          <a:ext cx="10515600" cy="367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113552"/>
              </p:ext>
            </p:extLst>
          </p:nvPr>
        </p:nvGraphicFramePr>
        <p:xfrm>
          <a:off x="1025235" y="5770209"/>
          <a:ext cx="9880270" cy="838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6452"/>
                <a:gridCol w="1318161"/>
                <a:gridCol w="1175657"/>
              </a:tblGrid>
              <a:tr h="46786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Получили «3»</a:t>
                      </a:r>
                      <a:r>
                        <a:rPr lang="ru-RU" b="1" baseline="0" dirty="0" smtClean="0"/>
                        <a:t> преодолевшие порог на 1-2 балла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Получили «5» с запасом в 1-2 балла от установленной границы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0%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6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71" y="152103"/>
            <a:ext cx="12193057" cy="685859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0629" y="365125"/>
            <a:ext cx="118396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РЕЗУЛЬТАТЫ ОГЭ </a:t>
            </a:r>
            <a:r>
              <a:rPr lang="ru-RU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БИОЛОГИИ  В ГБОУ СОШ С. МАРЬЕВКА</a:t>
            </a:r>
            <a:endParaRPr lang="ru-RU" sz="36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60258788"/>
              </p:ext>
            </p:extLst>
          </p:nvPr>
        </p:nvGraphicFramePr>
        <p:xfrm>
          <a:off x="360218" y="1773815"/>
          <a:ext cx="6266214" cy="4389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688387"/>
              </p:ext>
            </p:extLst>
          </p:nvPr>
        </p:nvGraphicFramePr>
        <p:xfrm>
          <a:off x="7179162" y="4330733"/>
          <a:ext cx="4572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5709"/>
                <a:gridCol w="748145"/>
                <a:gridCol w="748146"/>
              </a:tblGrid>
              <a:tr h="46786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Получили «3»</a:t>
                      </a:r>
                      <a:r>
                        <a:rPr lang="ru-RU" b="1" baseline="0" dirty="0" smtClean="0"/>
                        <a:t> преодолевшие порог на 1-2 балла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Получили «5» с запасом в 1-2 балла от установленной границы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0%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0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71" y="152103"/>
            <a:ext cx="12193057" cy="685859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РЕЗУЛЬТАТЫ ОГЭ </a:t>
            </a:r>
            <a:r>
              <a:rPr lang="ru-RU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ХИМИИ  В ГБОУ СОШ С. МАРЬЕВКА</a:t>
            </a:r>
            <a:endParaRPr lang="ru-RU" sz="36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61090757"/>
              </p:ext>
            </p:extLst>
          </p:nvPr>
        </p:nvGraphicFramePr>
        <p:xfrm>
          <a:off x="710539" y="2057399"/>
          <a:ext cx="5785264" cy="4319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305047"/>
              </p:ext>
            </p:extLst>
          </p:nvPr>
        </p:nvGraphicFramePr>
        <p:xfrm>
          <a:off x="6934200" y="3938845"/>
          <a:ext cx="5131130" cy="2331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851"/>
                <a:gridCol w="839639"/>
                <a:gridCol w="839640"/>
              </a:tblGrid>
              <a:tr h="116566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Получили «3»</a:t>
                      </a:r>
                      <a:r>
                        <a:rPr lang="ru-RU" b="1" baseline="0" dirty="0" smtClean="0"/>
                        <a:t> преодолевшие порог на 1-2 балла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0%</a:t>
                      </a:r>
                      <a:endParaRPr lang="ru-RU" dirty="0"/>
                    </a:p>
                  </a:txBody>
                  <a:tcPr/>
                </a:tc>
              </a:tr>
              <a:tr h="116566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Получили «5» с запасом в 1-2 балла от установленной границы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0%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9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СООТВЕТСТВИЕ  ОЦЕНОК ОГЭ ГОДОВЫМ ОЦЕНКАМ</a:t>
            </a:r>
            <a:r>
              <a:rPr lang="ru-RU" sz="36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36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40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590" y="4654603"/>
            <a:ext cx="4188610" cy="2356093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68489" y="517525"/>
            <a:ext cx="114504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951074"/>
              </p:ext>
            </p:extLst>
          </p:nvPr>
        </p:nvGraphicFramePr>
        <p:xfrm>
          <a:off x="2129052" y="1995489"/>
          <a:ext cx="7696804" cy="454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072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СООТВЕТСТВИЕ ОГЭ ГОДОВЫМ ОЦЕНКАМ</a:t>
            </a:r>
            <a:endParaRPr lang="ru-RU" sz="54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152103"/>
            <a:ext cx="11658600" cy="2306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lnSpc>
                <a:spcPct val="90000"/>
              </a:lnSpc>
              <a:spcBef>
                <a:spcPct val="0"/>
              </a:spcBef>
            </a:pPr>
            <a:endParaRPr lang="ru-RU" sz="45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955564"/>
              </p:ext>
            </p:extLst>
          </p:nvPr>
        </p:nvGraphicFramePr>
        <p:xfrm>
          <a:off x="2883724" y="1995488"/>
          <a:ext cx="6224649" cy="4167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833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РЕЗУЛЬТАТЫ ОГЭ ПО ПРЕДМЕТАМ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28982" y="128490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152103"/>
            <a:ext cx="11658600" cy="2306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lnSpc>
                <a:spcPct val="90000"/>
              </a:lnSpc>
              <a:spcBef>
                <a:spcPct val="0"/>
              </a:spcBef>
            </a:pPr>
            <a:r>
              <a:rPr lang="ru-RU" sz="4500" b="1" dirty="0" smtClean="0">
                <a:solidFill>
                  <a:schemeClr val="bg1"/>
                </a:solidFill>
              </a:rPr>
              <a:t>            </a:t>
            </a:r>
            <a:endParaRPr lang="ru-RU" sz="49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404931"/>
              </p:ext>
            </p:extLst>
          </p:nvPr>
        </p:nvGraphicFramePr>
        <p:xfrm>
          <a:off x="1555845" y="1825624"/>
          <a:ext cx="9144000" cy="4670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468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" y="232261"/>
            <a:ext cx="12193057" cy="685859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66699" y="152103"/>
            <a:ext cx="11658600" cy="1690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lnSpc>
                <a:spcPct val="90000"/>
              </a:lnSpc>
              <a:spcBef>
                <a:spcPct val="0"/>
              </a:spcBef>
            </a:pPr>
            <a:r>
              <a:rPr lang="ru-RU" sz="5500" b="1" dirty="0" smtClean="0">
                <a:solidFill>
                  <a:schemeClr val="bg1"/>
                </a:solidFill>
              </a:rPr>
              <a:t>УПРАВЛЕНЧЕСКИЕ РЕШЕНИЯ</a:t>
            </a:r>
            <a:endParaRPr lang="ru-RU" sz="5500" b="1" dirty="0">
              <a:solidFill>
                <a:schemeClr val="bg1"/>
              </a:solidFill>
            </a:endParaRPr>
          </a:p>
          <a:p>
            <a:pPr algn="ctr"/>
            <a:endParaRPr lang="ru-RU" sz="49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6699" y="1843088"/>
            <a:ext cx="112395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</a:rPr>
              <a:t>Учителям-предметникам выявить «группу риска»,  проблемные зоны в освоении обучающимися материалов ОГЭ, скорректировать рабочие программы, вести карту индивидуального сопровождения учеников по отработке «западающих» </a:t>
            </a:r>
            <a:r>
              <a:rPr lang="ru-RU" sz="3600" dirty="0" err="1" smtClean="0">
                <a:solidFill>
                  <a:schemeClr val="bg1"/>
                </a:solidFill>
              </a:rPr>
              <a:t>КЭСов</a:t>
            </a:r>
            <a:r>
              <a:rPr lang="ru-RU" sz="3600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</a:rPr>
              <a:t>педагогам объективно оценивать обучающихся;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</a:rPr>
              <a:t>следить за соответствием  </a:t>
            </a:r>
            <a:r>
              <a:rPr lang="ru-RU" sz="3600" dirty="0">
                <a:solidFill>
                  <a:schemeClr val="bg1"/>
                </a:solidFill>
              </a:rPr>
              <a:t>итоговых и экзаменационных </a:t>
            </a:r>
            <a:r>
              <a:rPr lang="ru-RU" sz="3600" dirty="0" smtClean="0">
                <a:solidFill>
                  <a:schemeClr val="bg1"/>
                </a:solidFill>
              </a:rPr>
              <a:t>отметок</a:t>
            </a:r>
          </a:p>
        </p:txBody>
      </p:sp>
    </p:spTree>
    <p:extLst>
      <p:ext uri="{BB962C8B-B14F-4D97-AF65-F5344CB8AC3E}">
        <p14:creationId xmlns:p14="http://schemas.microsoft.com/office/powerpoint/2010/main" val="40318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11658600" cy="1284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lnSpc>
                <a:spcPct val="90000"/>
              </a:lnSpc>
              <a:spcBef>
                <a:spcPct val="0"/>
              </a:spcBef>
            </a:pPr>
            <a:r>
              <a:rPr lang="ru-RU" sz="54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ГИА - </a:t>
            </a:r>
            <a:r>
              <a:rPr lang="ru-RU" sz="54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11</a:t>
            </a:r>
            <a:endParaRPr lang="ru-RU" sz="54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70660" y="1654237"/>
            <a:ext cx="87877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bg1"/>
                </a:solidFill>
              </a:rPr>
              <a:t>Количество участников – </a:t>
            </a:r>
            <a:r>
              <a:rPr lang="ru-RU" sz="3600" dirty="0" smtClean="0">
                <a:solidFill>
                  <a:schemeClr val="bg1"/>
                </a:solidFill>
              </a:rPr>
              <a:t>4 чел., </a:t>
            </a:r>
            <a:r>
              <a:rPr lang="ru-RU" sz="3600" dirty="0">
                <a:solidFill>
                  <a:schemeClr val="bg1"/>
                </a:solidFill>
              </a:rPr>
              <a:t>из них: 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-    допущено </a:t>
            </a:r>
            <a:r>
              <a:rPr lang="ru-RU" sz="3600" dirty="0">
                <a:solidFill>
                  <a:schemeClr val="bg1"/>
                </a:solidFill>
              </a:rPr>
              <a:t>к ГИА - </a:t>
            </a:r>
            <a:r>
              <a:rPr lang="ru-RU" sz="3600" dirty="0" smtClean="0">
                <a:solidFill>
                  <a:schemeClr val="bg1"/>
                </a:solidFill>
              </a:rPr>
              <a:t>4 чел. </a:t>
            </a:r>
            <a:r>
              <a:rPr lang="ru-RU" sz="3600" dirty="0">
                <a:solidFill>
                  <a:schemeClr val="bg1"/>
                </a:solidFill>
              </a:rPr>
              <a:t>– 100% </a:t>
            </a:r>
            <a:endParaRPr lang="ru-RU" sz="3600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3600" dirty="0" smtClean="0">
                <a:solidFill>
                  <a:schemeClr val="bg1"/>
                </a:solidFill>
              </a:rPr>
              <a:t>в </a:t>
            </a:r>
            <a:r>
              <a:rPr lang="ru-RU" sz="3600" dirty="0">
                <a:solidFill>
                  <a:schemeClr val="bg1"/>
                </a:solidFill>
              </a:rPr>
              <a:t>форме ЕГЭ – </a:t>
            </a:r>
            <a:r>
              <a:rPr lang="ru-RU" sz="3600" dirty="0" smtClean="0">
                <a:solidFill>
                  <a:schemeClr val="bg1"/>
                </a:solidFill>
              </a:rPr>
              <a:t>4 чел. </a:t>
            </a:r>
          </a:p>
          <a:p>
            <a:endParaRPr lang="ru-RU" sz="36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</a:rPr>
              <a:t>Количество </a:t>
            </a:r>
            <a:r>
              <a:rPr lang="ru-RU" sz="3600" dirty="0">
                <a:solidFill>
                  <a:schemeClr val="bg1"/>
                </a:solidFill>
              </a:rPr>
              <a:t>предметов по выбору – </a:t>
            </a:r>
            <a:r>
              <a:rPr lang="ru-RU" sz="3600" dirty="0" smtClean="0">
                <a:solidFill>
                  <a:schemeClr val="bg1"/>
                </a:solidFill>
              </a:rPr>
              <a:t>4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bg1"/>
                </a:solidFill>
              </a:rPr>
              <a:t>Соответствие </a:t>
            </a:r>
            <a:r>
              <a:rPr lang="ru-RU" sz="3600" dirty="0">
                <a:solidFill>
                  <a:schemeClr val="bg1"/>
                </a:solidFill>
              </a:rPr>
              <a:t>выбора предметов ЕГЭ профилю обучения – </a:t>
            </a:r>
            <a:r>
              <a:rPr lang="ru-RU" sz="3600" dirty="0" smtClean="0">
                <a:solidFill>
                  <a:schemeClr val="bg1"/>
                </a:solidFill>
              </a:rPr>
              <a:t>3 </a:t>
            </a:r>
            <a:r>
              <a:rPr lang="ru-RU" sz="3600" dirty="0">
                <a:solidFill>
                  <a:schemeClr val="bg1"/>
                </a:solidFill>
              </a:rPr>
              <a:t>чел </a:t>
            </a:r>
            <a:r>
              <a:rPr lang="ru-RU" sz="3600" dirty="0" smtClean="0">
                <a:solidFill>
                  <a:schemeClr val="bg1"/>
                </a:solidFill>
              </a:rPr>
              <a:t>-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75%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AutoShape 2" descr="Объявлена аккредитация представителей СМИ на ЕГЭ-20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18305"/>
            <a:ext cx="2489484" cy="165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5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11658600" cy="1091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lnSpc>
                <a:spcPct val="90000"/>
              </a:lnSpc>
              <a:spcBef>
                <a:spcPct val="0"/>
              </a:spcBef>
            </a:pPr>
            <a:endParaRPr lang="ru-RU" sz="5500" b="1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lvl="1" algn="ctr">
              <a:lnSpc>
                <a:spcPct val="90000"/>
              </a:lnSpc>
              <a:spcBef>
                <a:spcPct val="0"/>
              </a:spcBef>
            </a:pPr>
            <a:r>
              <a:rPr lang="ru-RU" sz="80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ГИА </a:t>
            </a:r>
            <a:r>
              <a:rPr lang="ru-RU" sz="80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- 11</a:t>
            </a:r>
          </a:p>
          <a:p>
            <a:pPr algn="ctr"/>
            <a:endParaRPr lang="ru-RU" sz="49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78993" y="1091821"/>
            <a:ext cx="12231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Выбор предметов для сдачи ЕГЭ-2022</a:t>
            </a:r>
            <a:endParaRPr lang="ru-RU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886735"/>
              </p:ext>
            </p:extLst>
          </p:nvPr>
        </p:nvGraphicFramePr>
        <p:xfrm>
          <a:off x="218364" y="2115902"/>
          <a:ext cx="10768084" cy="4442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3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6857" y="152103"/>
            <a:ext cx="12193057" cy="685859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28982" y="1284905"/>
            <a:ext cx="4561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Соответствие оценок ОГЭ годовым оценкам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6857" y="0"/>
            <a:ext cx="13031786" cy="7010697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395785"/>
            <a:ext cx="11658600" cy="1447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lnSpc>
                <a:spcPct val="90000"/>
              </a:lnSpc>
              <a:spcBef>
                <a:spcPct val="0"/>
              </a:spcBef>
            </a:pPr>
            <a:r>
              <a:rPr lang="ru-RU" sz="55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ГИА - 11</a:t>
            </a:r>
          </a:p>
          <a:p>
            <a:pPr algn="ctr"/>
            <a:endParaRPr lang="ru-RU" sz="49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3082" y="1582165"/>
            <a:ext cx="11235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Личные результаты ЕГЭ по русскому </a:t>
            </a:r>
            <a:r>
              <a:rPr lang="ru-RU" sz="3600" b="1" dirty="0" smtClean="0">
                <a:solidFill>
                  <a:schemeClr val="bg1"/>
                </a:solidFill>
              </a:rPr>
              <a:t>языку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334731"/>
              </p:ext>
            </p:extLst>
          </p:nvPr>
        </p:nvGraphicFramePr>
        <p:xfrm>
          <a:off x="2879677" y="2429302"/>
          <a:ext cx="5732060" cy="3875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Диаграмма" r:id="rId5" imgW="4584589" imgH="2755631" progId="Excel.Chart.8">
                  <p:embed/>
                </p:oleObj>
              </mc:Choice>
              <mc:Fallback>
                <p:oleObj name="Диаграмма" r:id="rId5" imgW="4584589" imgH="2755631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677" y="2429302"/>
                        <a:ext cx="5732060" cy="38759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03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260" y="346869"/>
            <a:ext cx="7065475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ГИА - 9</a:t>
            </a:r>
            <a:endParaRPr lang="ru-RU" sz="54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956" y="2017498"/>
            <a:ext cx="11702482" cy="311264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Количество </a:t>
            </a:r>
            <a:r>
              <a:rPr lang="ru-RU" sz="3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участников – </a:t>
            </a:r>
            <a:r>
              <a:rPr lang="ru-RU" sz="36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11 </a:t>
            </a:r>
            <a:r>
              <a:rPr lang="ru-RU" sz="3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чел., из них: </a:t>
            </a:r>
            <a:endParaRPr lang="ru-RU" sz="36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 </a:t>
            </a:r>
            <a:r>
              <a:rPr lang="ru-RU" sz="3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допущено к ГИА - </a:t>
            </a:r>
            <a:r>
              <a:rPr lang="ru-RU" sz="36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11 </a:t>
            </a:r>
            <a:r>
              <a:rPr lang="ru-RU" sz="3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чел., 100% </a:t>
            </a:r>
            <a:endParaRPr lang="ru-RU" sz="36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 </a:t>
            </a:r>
            <a:r>
              <a:rPr lang="ru-RU" sz="3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форме ОГЭ – </a:t>
            </a:r>
            <a:r>
              <a:rPr lang="ru-RU" sz="36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 чел. </a:t>
            </a:r>
            <a:r>
              <a:rPr lang="ru-RU" sz="3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(русский язык, математика) </a:t>
            </a:r>
            <a:endParaRPr lang="ru-RU" sz="36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 </a:t>
            </a:r>
            <a:r>
              <a:rPr lang="ru-RU" sz="3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форме ГВЭ </a:t>
            </a:r>
            <a:r>
              <a:rPr lang="ru-RU" sz="36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-1 </a:t>
            </a:r>
            <a:r>
              <a:rPr lang="ru-RU" sz="3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чел. </a:t>
            </a:r>
            <a:endParaRPr lang="ru-RU" sz="3600" dirty="0" smtClean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Количество </a:t>
            </a:r>
            <a:r>
              <a:rPr lang="ru-RU" sz="3600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предметов по выбору - </a:t>
            </a:r>
            <a:r>
              <a:rPr lang="ru-RU" sz="36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</a:t>
            </a:r>
            <a:endParaRPr lang="ru-RU" sz="36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187" y="141927"/>
            <a:ext cx="4286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77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395786"/>
            <a:ext cx="11658600" cy="889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lnSpc>
                <a:spcPct val="90000"/>
              </a:lnSpc>
              <a:spcBef>
                <a:spcPct val="0"/>
              </a:spcBef>
            </a:pPr>
            <a:r>
              <a:rPr lang="ru-RU" sz="55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ГИА - 11</a:t>
            </a:r>
          </a:p>
          <a:p>
            <a:pPr algn="ctr"/>
            <a:endParaRPr lang="ru-RU" sz="49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3082" y="1582165"/>
            <a:ext cx="11235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Личные результаты ЕГЭ по </a:t>
            </a:r>
            <a:r>
              <a:rPr lang="ru-RU" sz="3600" b="1" dirty="0" smtClean="0">
                <a:solidFill>
                  <a:schemeClr val="bg1"/>
                </a:solidFill>
              </a:rPr>
              <a:t>математике профильной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801732"/>
              </p:ext>
            </p:extLst>
          </p:nvPr>
        </p:nvGraphicFramePr>
        <p:xfrm>
          <a:off x="2784144" y="2415652"/>
          <a:ext cx="5561308" cy="3903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Диаграмма" r:id="rId5" imgW="4584589" imgH="2755631" progId="Excel.Chart.8">
                  <p:embed/>
                </p:oleObj>
              </mc:Choice>
              <mc:Fallback>
                <p:oleObj name="Диаграмма" r:id="rId5" imgW="4584589" imgH="2755631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144" y="2415652"/>
                        <a:ext cx="5561308" cy="39032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77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395785"/>
            <a:ext cx="11658600" cy="1447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lnSpc>
                <a:spcPct val="90000"/>
              </a:lnSpc>
              <a:spcBef>
                <a:spcPct val="0"/>
              </a:spcBef>
            </a:pPr>
            <a:r>
              <a:rPr lang="ru-RU" sz="55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ГИА - 11</a:t>
            </a:r>
          </a:p>
          <a:p>
            <a:pPr algn="ctr"/>
            <a:endParaRPr lang="ru-RU" sz="49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3082" y="1582165"/>
            <a:ext cx="11235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Личные результаты ЕГЭ по </a:t>
            </a:r>
            <a:r>
              <a:rPr lang="ru-RU" sz="3600" b="1" dirty="0" smtClean="0">
                <a:solidFill>
                  <a:schemeClr val="bg1"/>
                </a:solidFill>
              </a:rPr>
              <a:t>физике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545751"/>
              </p:ext>
            </p:extLst>
          </p:nvPr>
        </p:nvGraphicFramePr>
        <p:xfrm>
          <a:off x="2976918" y="2565780"/>
          <a:ext cx="5704764" cy="3753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Диаграмма" r:id="rId5" imgW="4584589" imgH="2755631" progId="Excel.Chart.8">
                  <p:embed/>
                </p:oleObj>
              </mc:Choice>
              <mc:Fallback>
                <p:oleObj name="Диаграмма" r:id="rId5" imgW="4584589" imgH="2755631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918" y="2565780"/>
                        <a:ext cx="5704764" cy="37531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008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395785"/>
            <a:ext cx="11658600" cy="1447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lnSpc>
                <a:spcPct val="90000"/>
              </a:lnSpc>
              <a:spcBef>
                <a:spcPct val="0"/>
              </a:spcBef>
            </a:pPr>
            <a:r>
              <a:rPr lang="ru-RU" sz="55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ГИА - 11</a:t>
            </a:r>
          </a:p>
          <a:p>
            <a:pPr algn="ctr"/>
            <a:endParaRPr lang="ru-RU" sz="49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3082" y="1582165"/>
            <a:ext cx="11235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Личные результаты ЕГЭ по </a:t>
            </a:r>
            <a:r>
              <a:rPr lang="ru-RU" sz="3600" b="1" dirty="0" smtClean="0">
                <a:solidFill>
                  <a:schemeClr val="bg1"/>
                </a:solidFill>
              </a:rPr>
              <a:t>биологии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181299"/>
              </p:ext>
            </p:extLst>
          </p:nvPr>
        </p:nvGraphicFramePr>
        <p:xfrm>
          <a:off x="2784143" y="2388358"/>
          <a:ext cx="5663821" cy="3998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Диаграмма" r:id="rId5" imgW="4584589" imgH="2755631" progId="Excel.Chart.8">
                  <p:embed/>
                </p:oleObj>
              </mc:Choice>
              <mc:Fallback>
                <p:oleObj name="Диаграмма" r:id="rId5" imgW="4584589" imgH="2755631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143" y="2388358"/>
                        <a:ext cx="5663821" cy="39987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86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395785"/>
            <a:ext cx="11658600" cy="1258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lnSpc>
                <a:spcPct val="90000"/>
              </a:lnSpc>
              <a:spcBef>
                <a:spcPct val="0"/>
              </a:spcBef>
            </a:pPr>
            <a:r>
              <a:rPr lang="ru-RU" sz="55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ГИА - 11</a:t>
            </a:r>
          </a:p>
          <a:p>
            <a:pPr algn="ctr"/>
            <a:endParaRPr lang="ru-RU" sz="49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3082" y="1582165"/>
            <a:ext cx="11235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Личные результаты ЕГЭ по </a:t>
            </a:r>
            <a:r>
              <a:rPr lang="ru-RU" sz="3600" b="1" dirty="0" smtClean="0">
                <a:solidFill>
                  <a:schemeClr val="bg1"/>
                </a:solidFill>
              </a:rPr>
              <a:t>географии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60971"/>
              </p:ext>
            </p:extLst>
          </p:nvPr>
        </p:nvGraphicFramePr>
        <p:xfrm>
          <a:off x="2961563" y="2333768"/>
          <a:ext cx="5431810" cy="3998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Диаграмма" r:id="rId5" imgW="4584589" imgH="2755631" progId="Excel.Chart.8">
                  <p:embed/>
                </p:oleObj>
              </mc:Choice>
              <mc:Fallback>
                <p:oleObj name="Диаграмма" r:id="rId5" imgW="4584589" imgH="2755631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1563" y="2333768"/>
                        <a:ext cx="5431810" cy="39987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38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28982" y="1284905"/>
            <a:ext cx="4561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Соответствие оценок ОГЭ годовым оценкам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70" y="139095"/>
            <a:ext cx="12193057" cy="6858594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395785"/>
            <a:ext cx="11658600" cy="1447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lnSpc>
                <a:spcPct val="90000"/>
              </a:lnSpc>
              <a:spcBef>
                <a:spcPct val="0"/>
              </a:spcBef>
            </a:pPr>
            <a:r>
              <a:rPr lang="ru-RU" sz="55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ГИА - 11</a:t>
            </a:r>
          </a:p>
          <a:p>
            <a:pPr algn="ctr"/>
            <a:endParaRPr lang="ru-RU" sz="49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3082" y="1582165"/>
            <a:ext cx="11235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Личные результаты ЕГЭ по </a:t>
            </a:r>
            <a:r>
              <a:rPr lang="ru-RU" sz="3600" b="1" dirty="0" smtClean="0">
                <a:solidFill>
                  <a:schemeClr val="bg1"/>
                </a:solidFill>
              </a:rPr>
              <a:t>обществознанию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790907"/>
              </p:ext>
            </p:extLst>
          </p:nvPr>
        </p:nvGraphicFramePr>
        <p:xfrm>
          <a:off x="2442949" y="2228496"/>
          <a:ext cx="5895833" cy="4281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Диаграмма" r:id="rId5" imgW="4584589" imgH="2755631" progId="Excel.Chart.8">
                  <p:embed/>
                </p:oleObj>
              </mc:Choice>
              <mc:Fallback>
                <p:oleObj name="Диаграмма" r:id="rId5" imgW="4584589" imgH="2755631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2949" y="2228496"/>
                        <a:ext cx="5895833" cy="42814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87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615" y="517524"/>
            <a:ext cx="10987585" cy="132556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РЕЗУЛЬТАТЫ ЕГЭ ПО ПРЕДМЕТАМ</a:t>
            </a:r>
            <a:endParaRPr lang="ru-RU" sz="54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152103"/>
            <a:ext cx="11658600" cy="2306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9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961613"/>
              </p:ext>
            </p:extLst>
          </p:nvPr>
        </p:nvGraphicFramePr>
        <p:xfrm>
          <a:off x="2171699" y="1989161"/>
          <a:ext cx="7848600" cy="446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43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2103"/>
            <a:ext cx="11506199" cy="685859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28982" y="1284905"/>
            <a:ext cx="4561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Соответствие оценок ОГЭ годовым оценкам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344928" cy="7010697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-1" y="152103"/>
            <a:ext cx="12344929" cy="2306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lnSpc>
                <a:spcPct val="90000"/>
              </a:lnSpc>
              <a:spcBef>
                <a:spcPct val="0"/>
              </a:spcBef>
            </a:pPr>
            <a:r>
              <a:rPr lang="ru-RU" sz="5500" b="1" dirty="0" smtClean="0">
                <a:solidFill>
                  <a:schemeClr val="bg1"/>
                </a:solidFill>
              </a:rPr>
              <a:t>АНАЛИЗ РЕЗУЛЬТАТОВ ЕГЭ ЗА ТРИ ГОДА</a:t>
            </a:r>
            <a:endParaRPr lang="ru-RU" sz="5500" b="1" dirty="0">
              <a:solidFill>
                <a:schemeClr val="bg1"/>
              </a:solidFill>
            </a:endParaRPr>
          </a:p>
          <a:p>
            <a:pPr algn="ctr"/>
            <a:endParaRPr lang="ru-RU" sz="49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61402"/>
              </p:ext>
            </p:extLst>
          </p:nvPr>
        </p:nvGraphicFramePr>
        <p:xfrm>
          <a:off x="2365612" y="1469571"/>
          <a:ext cx="7765576" cy="5109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17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152994"/>
            <a:ext cx="12193057" cy="701099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152104"/>
            <a:ext cx="11658600" cy="1321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lnSpc>
                <a:spcPct val="90000"/>
              </a:lnSpc>
              <a:spcBef>
                <a:spcPct val="0"/>
              </a:spcBef>
            </a:pPr>
            <a:r>
              <a:rPr lang="ru-RU" sz="5500" b="1" dirty="0" smtClean="0">
                <a:solidFill>
                  <a:schemeClr val="bg1"/>
                </a:solidFill>
              </a:rPr>
              <a:t>УПРАВЛЕНЧЕСКИЕ РЕШЕНИЯ</a:t>
            </a:r>
            <a:endParaRPr lang="ru-RU" sz="5500" b="1" dirty="0">
              <a:solidFill>
                <a:schemeClr val="bg1"/>
              </a:solidFill>
            </a:endParaRPr>
          </a:p>
          <a:p>
            <a:pPr algn="ctr"/>
            <a:endParaRPr lang="ru-RU" sz="49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47" y="1473958"/>
            <a:ext cx="892073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cs typeface="Aharoni" panose="02010803020104030203" pitchFamily="2" charset="-79"/>
              </a:rPr>
              <a:t>- Заместителю директора по  УВР спрогнозировать результаты ЕГЭ    и осознанный выбор профиля в старших классах, встретиться с родителями и обучающимися с целью анализа возможностей, необходимых для поступления в ВУЗ;</a:t>
            </a:r>
          </a:p>
          <a:p>
            <a:pPr marL="457200" lvl="0" indent="-457200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cs typeface="Aharoni" panose="02010803020104030203" pitchFamily="2" charset="-79"/>
              </a:rPr>
              <a:t>выстроить прогноз потребностей ученика </a:t>
            </a:r>
            <a:r>
              <a:rPr lang="ru-RU" altLang="ru-RU" sz="2400" dirty="0">
                <a:solidFill>
                  <a:schemeClr val="bg1"/>
                </a:solidFill>
                <a:cs typeface="Aharoni" panose="02010803020104030203" pitchFamily="2" charset="-79"/>
              </a:rPr>
              <a:t>к его возможностям и спланировать индивидуальную образовательную траекторию для отдельно взятого </a:t>
            </a:r>
            <a:r>
              <a:rPr lang="ru-RU" altLang="ru-RU" sz="2400" dirty="0" smtClean="0">
                <a:solidFill>
                  <a:schemeClr val="bg1"/>
                </a:solidFill>
                <a:cs typeface="Aharoni" panose="02010803020104030203" pitchFamily="2" charset="-79"/>
              </a:rPr>
              <a:t>обучающегося;</a:t>
            </a:r>
          </a:p>
          <a:p>
            <a:pPr marL="457200" lvl="0" indent="-457200">
              <a:buFontTx/>
              <a:buChar char="-"/>
            </a:pPr>
            <a:r>
              <a:rPr lang="ru-RU" altLang="ru-RU" sz="2400" dirty="0" smtClean="0">
                <a:solidFill>
                  <a:schemeClr val="bg1"/>
                </a:solidFill>
                <a:cs typeface="Aharoni" panose="02010803020104030203" pitchFamily="2" charset="-79"/>
              </a:rPr>
              <a:t>обеспечить равенство доступа к качественному образованию, используя отношение результата лучших к худшим;</a:t>
            </a:r>
          </a:p>
          <a:p>
            <a:pPr marL="457200" lvl="0" indent="-457200">
              <a:buFontTx/>
              <a:buChar char="-"/>
            </a:pPr>
            <a:r>
              <a:rPr lang="ru-RU" altLang="ru-RU" sz="2400" dirty="0" smtClean="0">
                <a:solidFill>
                  <a:schemeClr val="bg1"/>
                </a:solidFill>
                <a:cs typeface="Aharoni" panose="02010803020104030203" pitchFamily="2" charset="-79"/>
              </a:rPr>
              <a:t>педагогам  добиваться результата, при котором отсутствовали бы </a:t>
            </a:r>
            <a:r>
              <a:rPr lang="ru-RU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участники </a:t>
            </a:r>
            <a:r>
              <a:rPr lang="ru-RU" sz="2400" dirty="0">
                <a:solidFill>
                  <a:schemeClr val="bg1"/>
                </a:solidFill>
                <a:cs typeface="Arial" panose="020B0604020202020204" pitchFamily="34" charset="0"/>
              </a:rPr>
              <a:t>оценочных процедур, не преодолевающие минимальную границу и </a:t>
            </a:r>
            <a:r>
              <a:rPr lang="ru-RU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преодолевающие </a:t>
            </a:r>
            <a:r>
              <a:rPr lang="ru-RU" sz="2400" dirty="0">
                <a:solidFill>
                  <a:schemeClr val="bg1"/>
                </a:solidFill>
                <a:cs typeface="Arial" panose="020B0604020202020204" pitchFamily="34" charset="0"/>
              </a:rPr>
              <a:t>с превышением в 1-2 балла </a:t>
            </a:r>
            <a:endParaRPr lang="ru-RU" altLang="ru-RU" sz="2400" dirty="0" smtClean="0">
              <a:solidFill>
                <a:schemeClr val="bg1"/>
              </a:solidFill>
              <a:cs typeface="Aharoni" panose="02010803020104030203" pitchFamily="2" charset="-79"/>
            </a:endParaRPr>
          </a:p>
          <a:p>
            <a:pPr marL="457200" lvl="0" indent="-457200">
              <a:buFontTx/>
              <a:buChar char="-"/>
            </a:pPr>
            <a:endParaRPr lang="ru-RU" altLang="ru-RU" sz="24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286" y="3891433"/>
            <a:ext cx="2726694" cy="272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881" y="193110"/>
            <a:ext cx="11780321" cy="76655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РЕЗУЛЬТАТЫ ГИА - 9</a:t>
            </a:r>
            <a:endParaRPr lang="ru-RU" sz="54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095046"/>
              </p:ext>
            </p:extLst>
          </p:nvPr>
        </p:nvGraphicFramePr>
        <p:xfrm>
          <a:off x="2123613" y="1163779"/>
          <a:ext cx="8255422" cy="5023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664"/>
                <a:gridCol w="1584728"/>
                <a:gridCol w="791167"/>
                <a:gridCol w="791167"/>
                <a:gridCol w="565462"/>
                <a:gridCol w="565462"/>
                <a:gridCol w="565462"/>
                <a:gridCol w="565462"/>
                <a:gridCol w="565462"/>
                <a:gridCol w="565462"/>
                <a:gridCol w="565462"/>
                <a:gridCol w="565462"/>
              </a:tblGrid>
              <a:tr h="253148">
                <a:tc row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-3759200" algn="l"/>
                        </a:tabLs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Экзамен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 участ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ников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Участ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ников с ОВЗ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«2»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«3»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«4»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«5»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 anchor="ctr"/>
                </a:tc>
              </a:tr>
              <a:tr h="50629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3759200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92" marR="6729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ОГЭ по русскому языку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</a:tr>
              <a:tr h="50629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3759200" algn="l"/>
                        </a:tabLs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1.1.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92" marR="6729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ГВЭ по русскому языку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</a:tr>
              <a:tr h="50629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3759200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2.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92" marR="6729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ОГЭ по математике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</a:tr>
              <a:tr h="50629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375920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2.1.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92" marR="6729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ГВЭ по математике 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</a:tr>
              <a:tr h="75944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375920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3.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92" marR="6729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ОГЭ по обществознанию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</a:tr>
              <a:tr h="50629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375920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4.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92" marR="6729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ОГЭ по географии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67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</a:tr>
              <a:tr h="50629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375920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5.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92" marR="6729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ОГЭ по биологии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</a:tr>
              <a:tr h="46660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3759200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6.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92" marR="6729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ОГЭ по химии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92" marR="67292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16213" y="13536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-3759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-3759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-3759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-3759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-3759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-3759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-3759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-3759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-3759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75920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6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9950"/>
            <a:ext cx="12192001" cy="6887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718" y="292698"/>
            <a:ext cx="10702969" cy="15836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ГИА-9</a:t>
            </a:r>
            <a:br>
              <a:rPr lang="ru-RU" sz="54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54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ВЫБОР ПРЕДМЕТОВ</a:t>
            </a:r>
            <a:r>
              <a:rPr lang="ru-RU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719" y="1753196"/>
            <a:ext cx="573461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226886"/>
              </p:ext>
            </p:extLst>
          </p:nvPr>
        </p:nvGraphicFramePr>
        <p:xfrm>
          <a:off x="1852550" y="1531916"/>
          <a:ext cx="8728364" cy="4346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59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27" y="365125"/>
            <a:ext cx="11922825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НОВЫЕ ПОДХОДЫ К ОЦЕНКЕ РЕЗУЛЬТАТОВ  ГИА - 9</a:t>
            </a:r>
            <a:endParaRPr lang="ru-RU" sz="54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920926"/>
              </p:ext>
            </p:extLst>
          </p:nvPr>
        </p:nvGraphicFramePr>
        <p:xfrm>
          <a:off x="838200" y="1825625"/>
          <a:ext cx="10515600" cy="4596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127"/>
                <a:gridCol w="8527473"/>
              </a:tblGrid>
              <a:tr h="148759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u="sng" dirty="0" smtClean="0">
                          <a:solidFill>
                            <a:schemeClr val="bg1"/>
                          </a:solidFill>
                        </a:rPr>
                        <a:t>Зона высоких результатов: 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</a:rPr>
                        <a:t>ОТ</a:t>
                      </a:r>
                      <a:r>
                        <a:rPr lang="ru-RU" sz="2400" b="1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4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превышения на 1-2 позиции порога баллов на «5» 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</a:rPr>
                        <a:t>ДО </a:t>
                      </a:r>
                      <a:r>
                        <a:rPr lang="ru-RU" sz="24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набравшие максимальный балл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u="sng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Зона средних результатов (ГРУППА НАДЕЖДЫ) :</a:t>
                      </a: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</a:rPr>
                        <a:t>ОТ</a:t>
                      </a:r>
                      <a:r>
                        <a:rPr lang="ru-RU" sz="24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более чем на 2 балла превысившие порог «3» 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</a:rPr>
                        <a:t>ДО</a:t>
                      </a:r>
                      <a:r>
                        <a:rPr lang="ru-RU" sz="24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превысившие порог на «5»  на 1-2 б</a:t>
                      </a:r>
                      <a:endParaRPr lang="ru-RU" sz="2400" b="1" i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24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u="sng" dirty="0" smtClean="0">
                          <a:solidFill>
                            <a:schemeClr val="bg1"/>
                          </a:solidFill>
                        </a:rPr>
                        <a:t>Зона низких результатов: 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</a:rPr>
                        <a:t>ОТ </a:t>
                      </a:r>
                      <a:r>
                        <a:rPr lang="ru-RU" sz="24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ниже порога  </a:t>
                      </a:r>
                      <a:r>
                        <a:rPr lang="ru-RU" sz="2400" b="1" i="1" dirty="0" smtClean="0">
                          <a:solidFill>
                            <a:srgbClr val="FF0000"/>
                          </a:solidFill>
                        </a:rPr>
                        <a:t>ДО</a:t>
                      </a:r>
                      <a:r>
                        <a:rPr lang="ru-RU" sz="24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выше на 1-2 б</a:t>
                      </a:r>
                    </a:p>
                    <a:p>
                      <a:endParaRPr lang="ru-RU" sz="2400" b="1" i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endParaRPr lang="ru-RU" sz="2400" b="1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307" y="1928563"/>
            <a:ext cx="1476890" cy="110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674" y="4937862"/>
            <a:ext cx="1413523" cy="141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674" y="3322123"/>
            <a:ext cx="1363817" cy="14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5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ГРУППА НАДЕЖДЫ</a:t>
            </a:r>
            <a:endParaRPr lang="ru-RU" sz="54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026977"/>
              </p:ext>
            </p:extLst>
          </p:nvPr>
        </p:nvGraphicFramePr>
        <p:xfrm>
          <a:off x="954973" y="1448790"/>
          <a:ext cx="10282051" cy="4619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350"/>
                <a:gridCol w="1442738"/>
                <a:gridCol w="5411963"/>
              </a:tblGrid>
              <a:tr h="12350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baseline="0" dirty="0" smtClean="0"/>
                        <a:t>               </a:t>
                      </a:r>
                      <a:r>
                        <a:rPr lang="ru-RU" dirty="0" smtClean="0"/>
                        <a:t>Выявление личных проблемных зон </a:t>
                      </a:r>
                    </a:p>
                    <a:p>
                      <a:r>
                        <a:rPr lang="ru-RU" baseline="0" dirty="0" smtClean="0"/>
                        <a:t>               </a:t>
                      </a:r>
                      <a:r>
                        <a:rPr lang="ru-RU" dirty="0" smtClean="0"/>
                        <a:t>Индивидуальная точечная работа по их преодолению</a:t>
                      </a:r>
                    </a:p>
                    <a:p>
                      <a:endParaRPr lang="ru-RU" dirty="0" smtClean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889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just"/>
                      <a:r>
                        <a:rPr lang="ru-RU" dirty="0" smtClean="0"/>
                        <a:t>Выявление личных проблемных зон</a:t>
                      </a:r>
                    </a:p>
                    <a:p>
                      <a:pPr algn="just"/>
                      <a:r>
                        <a:rPr lang="ru-RU" dirty="0" smtClean="0"/>
                        <a:t>Индивидуальная точечная работа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по их преодолению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</a:tr>
              <a:tr h="1495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baseline="0" dirty="0" smtClean="0"/>
                        <a:t>                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Выявление личных проблемных зон </a:t>
                      </a:r>
                    </a:p>
                    <a:p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                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Индивидуальная точечная работа по их преодолению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95" y="1424106"/>
            <a:ext cx="1554262" cy="116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/>
          <p:cNvSpPr/>
          <p:nvPr/>
        </p:nvSpPr>
        <p:spPr>
          <a:xfrm>
            <a:off x="1025625" y="2957938"/>
            <a:ext cx="3206338" cy="1512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Зона средних результатов</a:t>
            </a:r>
            <a:endParaRPr lang="ru-RU" sz="2400" b="1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96" y="2874810"/>
            <a:ext cx="1305720" cy="151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34" y="4617229"/>
            <a:ext cx="1413523" cy="141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РЕЗУЛЬТАТЫ ОГЭ </a:t>
            </a:r>
            <a:r>
              <a:rPr lang="ru-RU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РУССКОМУ ЯЗЫКУ В ГБОУ </a:t>
            </a:r>
            <a:r>
              <a:rPr lang="ru-RU" sz="36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</a:t>
            </a:r>
            <a:r>
              <a:rPr lang="ru-RU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ОШ С. МАРЬЕВКА</a:t>
            </a:r>
            <a:endParaRPr lang="ru-RU" sz="36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615964"/>
              </p:ext>
            </p:extLst>
          </p:nvPr>
        </p:nvGraphicFramePr>
        <p:xfrm>
          <a:off x="838200" y="1825625"/>
          <a:ext cx="10515600" cy="3732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741096"/>
              </p:ext>
            </p:extLst>
          </p:nvPr>
        </p:nvGraphicFramePr>
        <p:xfrm>
          <a:off x="1045029" y="5754804"/>
          <a:ext cx="98802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6452"/>
                <a:gridCol w="1318161"/>
                <a:gridCol w="117565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Получили «3»</a:t>
                      </a:r>
                      <a:r>
                        <a:rPr lang="ru-RU" b="1" baseline="0" dirty="0" smtClean="0"/>
                        <a:t> преодолевшие порог на 1-2 балла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Получили «5» с запасом в 1-2 балла от установленной границы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10%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55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РЕЗУЛЬТАТЫ ОГЭ </a:t>
            </a:r>
            <a:r>
              <a:rPr lang="ru-RU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МАТЕМАТИКЕ В ГБОУ </a:t>
            </a:r>
            <a:r>
              <a:rPr lang="ru-RU" sz="36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</a:t>
            </a:r>
            <a:r>
              <a:rPr lang="ru-RU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ОШ С. МАРЬЕВКА</a:t>
            </a:r>
            <a:endParaRPr lang="ru-RU" sz="36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133775"/>
              </p:ext>
            </p:extLst>
          </p:nvPr>
        </p:nvGraphicFramePr>
        <p:xfrm>
          <a:off x="838200" y="1825626"/>
          <a:ext cx="10515600" cy="3779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040849"/>
              </p:ext>
            </p:extLst>
          </p:nvPr>
        </p:nvGraphicFramePr>
        <p:xfrm>
          <a:off x="1045029" y="5754804"/>
          <a:ext cx="98802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6452"/>
                <a:gridCol w="1318161"/>
                <a:gridCol w="117565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Получили «3»</a:t>
                      </a:r>
                      <a:r>
                        <a:rPr lang="ru-RU" b="1" baseline="0" dirty="0" smtClean="0"/>
                        <a:t> преодолевшие порог на 1-2 балла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Получили «5» с запасом в 1-2 балла от установленной границы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0%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206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0629" y="365125"/>
            <a:ext cx="1183969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РЕЗУЛЬТАТЫ ОГЭ </a:t>
            </a:r>
            <a:r>
              <a:rPr lang="ru-RU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ОБЩЕСТВОЗНАНИЮ  В ГБОУ </a:t>
            </a:r>
            <a:r>
              <a:rPr lang="ru-RU" sz="3600" b="1" dirty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</a:t>
            </a:r>
            <a:r>
              <a:rPr lang="ru-RU" sz="3600" b="1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ОШ С. МАРЬЕВКА</a:t>
            </a:r>
            <a:endParaRPr lang="ru-RU" sz="3600" b="1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248975"/>
              </p:ext>
            </p:extLst>
          </p:nvPr>
        </p:nvGraphicFramePr>
        <p:xfrm>
          <a:off x="838200" y="1825625"/>
          <a:ext cx="10515600" cy="372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127417"/>
              </p:ext>
            </p:extLst>
          </p:nvPr>
        </p:nvGraphicFramePr>
        <p:xfrm>
          <a:off x="1045029" y="5754804"/>
          <a:ext cx="98802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6452"/>
                <a:gridCol w="1318161"/>
                <a:gridCol w="117565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Получили «3»</a:t>
                      </a:r>
                      <a:r>
                        <a:rPr lang="ru-RU" b="1" baseline="0" dirty="0" smtClean="0"/>
                        <a:t> преодолевшие порог на 1-2 балла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Получили «5» с запасом в 1-2 балла от установленной границы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0%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96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784</Words>
  <Application>Microsoft Office PowerPoint</Application>
  <PresentationFormat>Произвольный</PresentationFormat>
  <Paragraphs>230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Диаграмма</vt:lpstr>
      <vt:lpstr>Анализ результатов ГИА - 2022</vt:lpstr>
      <vt:lpstr>ГИА - 9</vt:lpstr>
      <vt:lpstr>РЕЗУЛЬТАТЫ ГИА - 9</vt:lpstr>
      <vt:lpstr>ГИА-9  ВЫБОР ПРЕДМЕТОВ </vt:lpstr>
      <vt:lpstr>НОВЫЕ ПОДХОДЫ К ОЦЕНКЕ РЕЗУЛЬТАТОВ  ГИА - 9</vt:lpstr>
      <vt:lpstr>ГРУППА НАДЕЖДЫ</vt:lpstr>
      <vt:lpstr>РЕЗУЛЬТАТЫ ОГЭ  ПО РУССКОМУ ЯЗЫКУ В ГБОУ СОШ С. МАРЬЕВКА</vt:lpstr>
      <vt:lpstr>РЕЗУЛЬТАТЫ ОГЭ  ПО МАТЕМАТИКЕ В ГБОУ СОШ С. МАРЬЕВКА</vt:lpstr>
      <vt:lpstr>РЕЗУЛЬТАТЫ ОГЭ  ПО ОБЩЕСТВОЗНАНИЮ  В ГБОУ СОШ С. МАРЬЕВКА</vt:lpstr>
      <vt:lpstr>РЕЗУЛЬТАТЫ ОГЭ  ПО ГЕОГРАФИИ  В ГБОУ СОШ С. МАРЬЕВКА</vt:lpstr>
      <vt:lpstr>Презентация PowerPoint</vt:lpstr>
      <vt:lpstr>Презентация PowerPoint</vt:lpstr>
      <vt:lpstr>СООТВЕТСТВИЕ  ОЦЕНОК ОГЭ ГОДОВЫМ ОЦЕНКАМ </vt:lpstr>
      <vt:lpstr>СООТВЕТСТВИЕ ОГЭ ГОДОВЫМ ОЦЕНКАМ</vt:lpstr>
      <vt:lpstr>РЕЗУЛЬТАТЫ ОГЭ ПО ПРЕДМЕТАМ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ЕГЭ ПО ПРЕДМЕТАМ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Бараш</dc:title>
  <dc:creator>Учетная запись Майкрософт</dc:creator>
  <cp:lastModifiedBy>Учитель</cp:lastModifiedBy>
  <cp:revision>38</cp:revision>
  <dcterms:created xsi:type="dcterms:W3CDTF">2022-11-17T15:37:09Z</dcterms:created>
  <dcterms:modified xsi:type="dcterms:W3CDTF">2022-11-21T20:42:34Z</dcterms:modified>
</cp:coreProperties>
</file>