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6" r:id="rId15"/>
    <p:sldId id="297" r:id="rId16"/>
    <p:sldId id="298" r:id="rId17"/>
    <p:sldId id="299" r:id="rId18"/>
    <p:sldId id="284" r:id="rId19"/>
    <p:sldId id="285" r:id="rId20"/>
    <p:sldId id="290" r:id="rId21"/>
    <p:sldId id="291" r:id="rId22"/>
    <p:sldId id="292" r:id="rId23"/>
    <p:sldId id="293" r:id="rId24"/>
    <p:sldId id="294" r:id="rId25"/>
    <p:sldId id="29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934F9-2C0F-461E-82A7-62C32621460D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7A1167-75E3-4C29-AA9E-EA15D4E9DFC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934F9-2C0F-461E-82A7-62C32621460D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7A1167-75E3-4C29-AA9E-EA15D4E9DF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934F9-2C0F-461E-82A7-62C32621460D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7A1167-75E3-4C29-AA9E-EA15D4E9DF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934F9-2C0F-461E-82A7-62C32621460D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7A1167-75E3-4C29-AA9E-EA15D4E9DF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934F9-2C0F-461E-82A7-62C32621460D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7A1167-75E3-4C29-AA9E-EA15D4E9DFC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934F9-2C0F-461E-82A7-62C32621460D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7A1167-75E3-4C29-AA9E-EA15D4E9DF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934F9-2C0F-461E-82A7-62C32621460D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7A1167-75E3-4C29-AA9E-EA15D4E9DF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934F9-2C0F-461E-82A7-62C32621460D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7A1167-75E3-4C29-AA9E-EA15D4E9DF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934F9-2C0F-461E-82A7-62C32621460D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7A1167-75E3-4C29-AA9E-EA15D4E9DFC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934F9-2C0F-461E-82A7-62C32621460D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7A1167-75E3-4C29-AA9E-EA15D4E9DF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934F9-2C0F-461E-82A7-62C32621460D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7A1167-75E3-4C29-AA9E-EA15D4E9DFC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88934F9-2C0F-461E-82A7-62C32621460D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87A1167-75E3-4C29-AA9E-EA15D4E9DFC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620687"/>
            <a:ext cx="7056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Использование учебно-лабораторного оборудования на уроках в начальной школе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4365104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Автор: </a:t>
            </a:r>
            <a:r>
              <a:rPr lang="ru-RU" sz="2400" dirty="0" smtClean="0"/>
              <a:t>учитель высшей категории ГБОУ СОШ </a:t>
            </a:r>
            <a:r>
              <a:rPr lang="ru-RU" sz="2400" dirty="0" err="1" smtClean="0"/>
              <a:t>с.Марьевка</a:t>
            </a:r>
            <a:r>
              <a:rPr lang="ru-RU" sz="2400" dirty="0" smtClean="0"/>
              <a:t> </a:t>
            </a:r>
            <a:r>
              <a:rPr lang="ru-RU" sz="2400" dirty="0" err="1" smtClean="0"/>
              <a:t>Пестравского</a:t>
            </a:r>
            <a:r>
              <a:rPr lang="ru-RU" sz="2400" dirty="0" smtClean="0"/>
              <a:t> района Самарской области </a:t>
            </a:r>
          </a:p>
          <a:p>
            <a:r>
              <a:rPr lang="ru-RU" sz="2400" dirty="0" smtClean="0"/>
              <a:t>Полутина Лариса Александровна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1564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Модульная  система экспериментов </a:t>
            </a:r>
            <a:r>
              <a:rPr lang="en-US" b="1" dirty="0">
                <a:effectLst/>
              </a:rPr>
              <a:t>PROLOG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989312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ru-RU" dirty="0"/>
              <a:t>Ф</a:t>
            </a:r>
            <a:r>
              <a:rPr lang="ru-RU" dirty="0" smtClean="0"/>
              <a:t>изику </a:t>
            </a:r>
            <a:r>
              <a:rPr lang="ru-RU" dirty="0"/>
              <a:t>можно изучать уже в 1  классе. Этому способствует модульная система экспериментов </a:t>
            </a:r>
            <a:r>
              <a:rPr lang="en-US" b="1" dirty="0"/>
              <a:t>PROLOG</a:t>
            </a:r>
            <a:r>
              <a:rPr lang="ru-RU" b="1" dirty="0"/>
              <a:t>, </a:t>
            </a:r>
            <a:r>
              <a:rPr lang="ru-RU" dirty="0"/>
              <a:t>которая позволяет обучающимся заниматься измерением давления, влажности, температуры и даже звука, а потом на основании полученных данных строить графики, сохранять их, использовать при изучении новых тем, проводить сравнительный анализ.</a:t>
            </a:r>
          </a:p>
        </p:txBody>
      </p:sp>
      <p:pic>
        <p:nvPicPr>
          <p:cNvPr id="3074" name="Рисунок 4" descr="IMG_85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15524"/>
            <a:ext cx="3240360" cy="242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15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7018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/>
              </a:rPr>
              <a:t>Система </a:t>
            </a:r>
            <a:r>
              <a:rPr lang="ru-RU" sz="3200" b="1" dirty="0">
                <a:effectLst/>
              </a:rPr>
              <a:t>учета и контроля знаний </a:t>
            </a:r>
            <a:r>
              <a:rPr lang="ru-RU" sz="3200" b="1" dirty="0" smtClean="0">
                <a:effectLst/>
              </a:rPr>
              <a:t>обучающихся на </a:t>
            </a:r>
            <a:r>
              <a:rPr lang="ru-RU" sz="3200" b="1" dirty="0">
                <a:effectLst/>
              </a:rPr>
              <a:t>базе дистанционного оборудования – пультов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844824"/>
            <a:ext cx="7498080" cy="201622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000" b="1" dirty="0"/>
              <a:t>Данная </a:t>
            </a:r>
            <a:r>
              <a:rPr lang="ru-RU" sz="2000" b="1" dirty="0" smtClean="0"/>
              <a:t>система </a:t>
            </a:r>
            <a:r>
              <a:rPr lang="ru-RU" sz="2000" b="1" dirty="0"/>
              <a:t>позволяет контролировать каждого ученика, охватить опросом весь класс, выставлять за ответ </a:t>
            </a:r>
            <a:r>
              <a:rPr lang="ru-RU" sz="2000" b="1" dirty="0" smtClean="0"/>
              <a:t>баллы. </a:t>
            </a:r>
            <a:r>
              <a:rPr lang="ru-RU" sz="2000" b="1" dirty="0"/>
              <a:t>Кроме того, данная программа позволяет производить тестирование по всем предметам, отслеживать посещаемость и успеваемость обучающихся</a:t>
            </a:r>
            <a:r>
              <a:rPr lang="ru-RU" sz="2000" dirty="0"/>
              <a:t>. </a:t>
            </a:r>
          </a:p>
        </p:txBody>
      </p:sp>
      <p:pic>
        <p:nvPicPr>
          <p:cNvPr id="4" name="Рисунок 3" descr="01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551165"/>
            <a:ext cx="4076700" cy="313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603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Интерактивная доска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629272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ИД </a:t>
            </a:r>
            <a:r>
              <a:rPr lang="ru-RU" sz="2000" b="1" dirty="0"/>
              <a:t>помогает расширить использование электронных средств обучения, потому что они быстрее передают информацию;</a:t>
            </a:r>
          </a:p>
          <a:p>
            <a:r>
              <a:rPr lang="ru-RU" sz="2000" b="1" dirty="0" smtClean="0"/>
              <a:t>ИД позволяет </a:t>
            </a:r>
            <a:r>
              <a:rPr lang="ru-RU" sz="2000" b="1" dirty="0"/>
              <a:t>увеличить восприятие материала за счет увеличения иллюстрированного материала на уроке. ИД дополняет  и иллюстрирует слова учителя.</a:t>
            </a:r>
          </a:p>
          <a:p>
            <a:r>
              <a:rPr lang="ru-RU" sz="2000" b="1" dirty="0" smtClean="0"/>
              <a:t>ИД </a:t>
            </a:r>
            <a:r>
              <a:rPr lang="ru-RU" sz="2000" b="1" dirty="0"/>
              <a:t>позволяет ученикам принимать участие в групповой работе</a:t>
            </a:r>
            <a:r>
              <a:rPr lang="ru-RU" sz="2000" b="1" dirty="0" smtClean="0"/>
              <a:t>;</a:t>
            </a:r>
            <a:endParaRPr lang="ru-RU" sz="2000" b="1" dirty="0"/>
          </a:p>
        </p:txBody>
      </p:sp>
      <p:pic>
        <p:nvPicPr>
          <p:cNvPr id="4" name="Рисунок 3" descr="DSCN1978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15816" y="3861048"/>
            <a:ext cx="418909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470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Интерактивная доска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197224"/>
          </a:xfrm>
        </p:spPr>
        <p:txBody>
          <a:bodyPr>
            <a:normAutofit/>
          </a:bodyPr>
          <a:lstStyle/>
          <a:p>
            <a:r>
              <a:rPr lang="ru-RU" sz="2000" b="1" dirty="0"/>
              <a:t>ИД позволяет проводить проверку знаний учащихся сразу во всем учебном классе, организовать грамотную обратную связь «учитель-ученик»</a:t>
            </a:r>
          </a:p>
          <a:p>
            <a:r>
              <a:rPr lang="ru-RU" sz="2000" b="1" dirty="0"/>
              <a:t>ИД </a:t>
            </a:r>
            <a:r>
              <a:rPr lang="ru-RU" sz="2000" b="1" dirty="0" smtClean="0"/>
              <a:t>позволяет </a:t>
            </a:r>
            <a:r>
              <a:rPr lang="ru-RU" sz="2000" b="1" dirty="0"/>
              <a:t>создать единую базу данных методических и демонстрационных материалов для обучения, у учителя появляется свободное время</a:t>
            </a:r>
          </a:p>
          <a:p>
            <a:endParaRPr lang="ru-RU" dirty="0"/>
          </a:p>
        </p:txBody>
      </p:sp>
      <p:pic>
        <p:nvPicPr>
          <p:cNvPr id="5" name="Рисунок 4" descr="6"/>
          <p:cNvPicPr/>
          <p:nvPr/>
        </p:nvPicPr>
        <p:blipFill>
          <a:blip r:embed="rId2" cstate="print"/>
          <a:srcRect t="12913" b="25753"/>
          <a:stretch>
            <a:fillRect/>
          </a:stretch>
        </p:blipFill>
        <p:spPr bwMode="auto">
          <a:xfrm>
            <a:off x="2771800" y="3717032"/>
            <a:ext cx="4486275" cy="2486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74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База для подзарядки и хранения ноутбуков/нетбуков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b="1" dirty="0" smtClean="0"/>
              <a:t>предназначена </a:t>
            </a:r>
            <a:r>
              <a:rPr lang="ru-RU" b="1" dirty="0"/>
              <a:t>для хранения и транспортировки учебно-лабораторного </a:t>
            </a:r>
            <a:r>
              <a:rPr lang="ru-RU" b="1" dirty="0" smtClean="0"/>
              <a:t>оборудования</a:t>
            </a:r>
            <a:endParaRPr lang="ru-RU" b="1" dirty="0"/>
          </a:p>
          <a:p>
            <a:pPr marL="82296" indent="0" algn="ctr">
              <a:buNone/>
            </a:pPr>
            <a:r>
              <a:rPr lang="ru-RU" dirty="0" smtClean="0"/>
              <a:t> 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511256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2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85821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effectLst/>
              </a:rPr>
              <a:t>Серия учебных пособий «Современные образовательные технологии. Интерактивное оборудование и </a:t>
            </a:r>
            <a:r>
              <a:rPr lang="ru-RU" sz="2800" b="1" dirty="0" err="1">
                <a:effectLst/>
              </a:rPr>
              <a:t>интернет-ресурсы</a:t>
            </a:r>
            <a:r>
              <a:rPr lang="ru-RU" sz="2800" b="1" dirty="0">
                <a:effectLst/>
              </a:rPr>
              <a:t> в школе»</a:t>
            </a:r>
            <a:r>
              <a:rPr lang="ru-RU" sz="2800" dirty="0">
                <a:effectLst/>
              </a:rPr>
              <a:t> 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2420888"/>
            <a:ext cx="453650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2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</a:rPr>
              <a:t>Электронные учебники дают уникальные дополнительные возможности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8"/>
            <a:ext cx="511256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12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98178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Специфика предмета «Окружающий мир» позволяет успешно формировать </a:t>
            </a:r>
            <a:r>
              <a:rPr lang="ru-RU" sz="2800" dirty="0" err="1"/>
              <a:t>метапредметные</a:t>
            </a:r>
            <a:r>
              <a:rPr lang="ru-RU" sz="2800" dirty="0"/>
              <a:t> компетентности учащихся.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276872"/>
            <a:ext cx="7498080" cy="3971528"/>
          </a:xfrm>
        </p:spPr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ru-RU" b="1" dirty="0"/>
              <a:t> Содержание предмета успешно осваивается с использованием технологий фиксации информации (тексты, фото-, видео-, аудио- и другие виды информации) о внешнем мире и о самом себе. </a:t>
            </a:r>
            <a:endParaRPr lang="ru-RU" b="1" dirty="0" smtClean="0"/>
          </a:p>
          <a:p>
            <a:pPr marL="82296" indent="0">
              <a:buNone/>
            </a:pPr>
            <a:r>
              <a:rPr lang="ru-RU" b="1" dirty="0" smtClean="0"/>
              <a:t>Инструментами </a:t>
            </a:r>
            <a:r>
              <a:rPr lang="ru-RU" b="1" dirty="0"/>
              <a:t>в данном случае являются фото- и видеокамеры, микрофон, школьные переносные лаборатории, цифровые датчики, цифровой микроскоп. </a:t>
            </a:r>
          </a:p>
        </p:txBody>
      </p:sp>
    </p:spTree>
    <p:extLst>
      <p:ext uri="{BB962C8B-B14F-4D97-AF65-F5344CB8AC3E}">
        <p14:creationId xmlns:p14="http://schemas.microsoft.com/office/powerpoint/2010/main" val="90687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effectLst/>
              </a:rPr>
              <a:t>Технология наблюдений за микрообъектами и микропроцессами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err="1"/>
              <a:t>Метапредметные</a:t>
            </a:r>
            <a:r>
              <a:rPr lang="ru-RU" b="1" dirty="0"/>
              <a:t> результаты:</a:t>
            </a:r>
            <a:r>
              <a:rPr lang="ru-RU" dirty="0"/>
              <a:t> формирование умений выбирать адекватные средства для решения образовательных задач, связанных с наблюдением и подробным рассмотрением изучаемых объектов, фиксацией и хранением наблюдений в цифровом виде.</a:t>
            </a:r>
          </a:p>
          <a:p>
            <a:r>
              <a:rPr lang="ru-RU" b="1" dirty="0"/>
              <a:t>Мотивация и ценность для ребенка: </a:t>
            </a:r>
            <a:r>
              <a:rPr lang="ru-RU" dirty="0"/>
              <a:t>возможность «открытия» невидимых свойств объектов и сохранение этих открытий в виде фотоизображений. Возможность подтвердить свои слова с помощью </a:t>
            </a:r>
            <a:r>
              <a:rPr lang="ru-RU" dirty="0" err="1"/>
              <a:t>фотофиксации</a:t>
            </a:r>
            <a:r>
              <a:rPr lang="ru-RU" dirty="0"/>
              <a:t> наблюдений.</a:t>
            </a:r>
          </a:p>
          <a:p>
            <a:r>
              <a:rPr lang="ru-RU" b="1" dirty="0"/>
              <a:t>Оборудование:</a:t>
            </a:r>
            <a:r>
              <a:rPr lang="ru-RU" dirty="0"/>
              <a:t> цифровой микроскоп.</a:t>
            </a:r>
          </a:p>
          <a:p>
            <a:r>
              <a:rPr lang="ru-RU" b="1" dirty="0"/>
              <a:t>Основная деятельность: </a:t>
            </a:r>
            <a:r>
              <a:rPr lang="ru-RU" dirty="0"/>
              <a:t>наблюдение, фото- и </a:t>
            </a:r>
            <a:r>
              <a:rPr lang="ru-RU" dirty="0" err="1"/>
              <a:t>видеофиксация</a:t>
            </a:r>
            <a:r>
              <a:rPr lang="ru-RU" dirty="0"/>
              <a:t> наблюдений за микрообъектами.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66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</a:rPr>
              <a:t>Технология цифровых измерений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err="1"/>
              <a:t>Метапредметные</a:t>
            </a:r>
            <a:r>
              <a:rPr lang="ru-RU" b="1" dirty="0"/>
              <a:t> результаты:</a:t>
            </a:r>
            <a:r>
              <a:rPr lang="ru-RU" dirty="0"/>
              <a:t> овладение одним из способов фиксации определенных видов информации о внешнем мире, о самом себе, приобретение опыта сбора числовых данных, представление о предварительной калибровке и настройке оборудования.</a:t>
            </a:r>
          </a:p>
          <a:p>
            <a:r>
              <a:rPr lang="ru-RU" b="1" dirty="0"/>
              <a:t>Мотивация и ценность для ребенка:</a:t>
            </a:r>
            <a:r>
              <a:rPr lang="ru-RU" dirty="0"/>
              <a:t> возможность оперативно проводить измерения в любом помещении школы и за ее пределами (результат при этом фиксируется автоматически и не требует дополнительной фиксации, учащийся занят наблюдением и его анализом).</a:t>
            </a:r>
          </a:p>
          <a:p>
            <a:r>
              <a:rPr lang="ru-RU" b="1" dirty="0"/>
              <a:t>Оборудование: </a:t>
            </a:r>
            <a:r>
              <a:rPr lang="ru-RU" dirty="0"/>
              <a:t>цифровые датчики.</a:t>
            </a:r>
          </a:p>
          <a:p>
            <a:r>
              <a:rPr lang="ru-RU" b="1" dirty="0"/>
              <a:t>Основная деятельность: </a:t>
            </a:r>
            <a:r>
              <a:rPr lang="ru-RU" dirty="0"/>
              <a:t>проведение цифровых измерений во время наблюдений и опытов, предусмотренных программой курса «Окружающий мир». 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40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764704"/>
            <a:ext cx="7406640" cy="147218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4000" b="1" kern="1800" dirty="0">
                <a:effectLst/>
                <a:ea typeface="Times New Roman"/>
                <a:cs typeface="Times New Roman"/>
              </a:rPr>
              <a:t>Использование учебно-лабораторного  оборудования в рамках ФГОС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068960"/>
            <a:ext cx="7406640" cy="2880320"/>
          </a:xfrm>
        </p:spPr>
        <p:txBody>
          <a:bodyPr>
            <a:normAutofit fontScale="77500" lnSpcReduction="20000"/>
          </a:bodyPr>
          <a:lstStyle/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ea typeface="Calibri"/>
                <a:cs typeface="Times New Roman"/>
              </a:rPr>
              <a:t>Образование </a:t>
            </a:r>
            <a:r>
              <a:rPr lang="ru-RU" sz="2800" dirty="0">
                <a:ea typeface="Calibri"/>
                <a:cs typeface="Times New Roman"/>
              </a:rPr>
              <a:t>не стоит на месте. Современный ученик сегодня должен не только овладеть суммой знаний, но и сформировать готовность и способность к </a:t>
            </a:r>
            <a:r>
              <a:rPr lang="ru-RU" sz="2800" dirty="0" smtClean="0">
                <a:ea typeface="Calibri"/>
                <a:cs typeface="Times New Roman"/>
              </a:rPr>
              <a:t>саморазвитию, </a:t>
            </a:r>
            <a:r>
              <a:rPr lang="ru-RU" sz="2800" dirty="0">
                <a:ea typeface="Calibri"/>
                <a:cs typeface="Times New Roman"/>
              </a:rPr>
              <a:t>личностному самоопределению, что заложено в новых образовательных Стандартах.  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a typeface="Calibri"/>
                <a:cs typeface="Times New Roman"/>
              </a:rPr>
              <a:t>Для того, чтобы подготовить такого ученика необходима другая образовательная среда,  которая позволит обеспечить:</a:t>
            </a:r>
            <a:endParaRPr lang="ru-RU" sz="20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235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Исследовательские проекты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ru-RU" b="1" dirty="0"/>
              <a:t>Говоря о современной методике изучения окружающего мира, нельзя игнорировать естественнонаучные и технические интересы учащихся, которые могут положить начало их научно-исследовательской деятельности и стать основой будущих профессиональных интересов. </a:t>
            </a:r>
            <a:endParaRPr lang="ru-RU" b="1" dirty="0" smtClean="0"/>
          </a:p>
          <a:p>
            <a:pPr marL="82296" indent="0">
              <a:buNone/>
            </a:pPr>
            <a:r>
              <a:rPr lang="ru-RU" b="1" dirty="0" smtClean="0"/>
              <a:t>Методика </a:t>
            </a:r>
            <a:r>
              <a:rPr lang="ru-RU" b="1" dirty="0"/>
              <a:t>научного исследования, предполагающая выдвижение гипотезы, ее экспериментальную проверку, осознание и формулирование вывода, вполне соответствует естественной потребности младшего школьника в познании мира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90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Проект «Исследование воды»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49552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/>
              <a:t>Цель проекта:</a:t>
            </a:r>
            <a:r>
              <a:rPr lang="ru-RU" dirty="0"/>
              <a:t> дать учащимся первоначальные представления об исследовательской деятельности на примере изучения свойств воды. </a:t>
            </a:r>
          </a:p>
          <a:p>
            <a:r>
              <a:rPr lang="ru-RU" b="1" dirty="0" smtClean="0"/>
              <a:t>Чему </a:t>
            </a:r>
            <a:r>
              <a:rPr lang="ru-RU" b="1" dirty="0"/>
              <a:t>ребенок может научиться, работая над этим проектом: </a:t>
            </a:r>
            <a:endParaRPr lang="ru-RU" dirty="0"/>
          </a:p>
          <a:p>
            <a:pPr lvl="0"/>
            <a:r>
              <a:rPr lang="ru-RU" dirty="0"/>
              <a:t>подбирать и подготавливать оборудование для опытов;</a:t>
            </a:r>
          </a:p>
          <a:p>
            <a:pPr lvl="0"/>
            <a:r>
              <a:rPr lang="ru-RU" dirty="0"/>
              <a:t>выдвигать и проверять гипотезы;</a:t>
            </a:r>
          </a:p>
          <a:p>
            <a:pPr lvl="0"/>
            <a:r>
              <a:rPr lang="ru-RU" dirty="0"/>
              <a:t>делать выводы по результатам исследования;</a:t>
            </a:r>
          </a:p>
          <a:p>
            <a:pPr lvl="0"/>
            <a:r>
              <a:rPr lang="ru-RU" dirty="0"/>
              <a:t>обобщать результаты исследования в электронном виде;</a:t>
            </a:r>
          </a:p>
          <a:p>
            <a:pPr lvl="0"/>
            <a:r>
              <a:rPr lang="ru-RU" dirty="0"/>
              <a:t>готовить и проводить мультимедийное выступление.</a:t>
            </a:r>
          </a:p>
          <a:p>
            <a:r>
              <a:rPr lang="ru-RU" b="1" dirty="0" err="1"/>
              <a:t>Метапредметные</a:t>
            </a:r>
            <a:r>
              <a:rPr lang="ru-RU" b="1" dirty="0"/>
              <a:t> результаты:</a:t>
            </a:r>
            <a:r>
              <a:rPr lang="ru-RU" dirty="0"/>
              <a:t> </a:t>
            </a:r>
          </a:p>
          <a:p>
            <a:pPr lvl="0"/>
            <a:r>
              <a:rPr lang="ru-RU" dirty="0"/>
              <a:t>фиксация информации (тексты, фото-, видео-, аудио- и другие виды информации) </a:t>
            </a:r>
            <a:r>
              <a:rPr lang="ru-RU" dirty="0" smtClean="0"/>
              <a:t>с </a:t>
            </a:r>
            <a:r>
              <a:rPr lang="ru-RU" dirty="0"/>
              <a:t>использованием инструментов ИКТ: фото- и видеокамеры, микрофона, цифрового микроскопа, цифрового датчика температуры;</a:t>
            </a:r>
          </a:p>
          <a:p>
            <a:pPr lvl="0"/>
            <a:r>
              <a:rPr lang="ru-RU" dirty="0"/>
              <a:t>планирование и осуществление несложных наблюдений;</a:t>
            </a:r>
          </a:p>
          <a:p>
            <a:pPr lvl="0"/>
            <a:r>
              <a:rPr lang="ru-RU" dirty="0"/>
              <a:t>поиск дополнительной информации для решения учебных и самостоятельных познавательных задач, в том числе в контролируемом Интернете;</a:t>
            </a:r>
          </a:p>
          <a:p>
            <a:r>
              <a:rPr lang="ru-RU" dirty="0"/>
              <a:t>создание информационных объектов (моделей, сообщений, графических работ) в качестве отчета о проведенных исследованиях.</a:t>
            </a:r>
          </a:p>
        </p:txBody>
      </p:sp>
    </p:spTree>
    <p:extLst>
      <p:ext uri="{BB962C8B-B14F-4D97-AF65-F5344CB8AC3E}">
        <p14:creationId xmlns:p14="http://schemas.microsoft.com/office/powerpoint/2010/main" val="400081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00207"/>
              </p:ext>
            </p:extLst>
          </p:nvPr>
        </p:nvGraphicFramePr>
        <p:xfrm>
          <a:off x="1331640" y="404663"/>
          <a:ext cx="7344815" cy="581824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87940"/>
                <a:gridCol w="2486386"/>
                <a:gridCol w="3670489"/>
              </a:tblGrid>
              <a:tr h="6569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урока п/п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4" marR="642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Тема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4" marR="642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Возможности использования ИКТ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и специального оборудования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4" marR="64294" marT="0" marB="0" anchor="ctr"/>
                </a:tc>
              </a:tr>
              <a:tr h="13139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Урок 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Вода и ее свойства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Цифровая фиксация опытов с помощью цифровой камеры. Обобщение результатов в виде таблицы в электронном виде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4" marR="64294" marT="0" marB="0"/>
                </a:tc>
              </a:tr>
              <a:tr h="12666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Урок 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Вода в разных состояниях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Рисование в графическом редакторе, построение схем инструментами подходящего редактора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4" marR="64294" marT="0" marB="0"/>
                </a:tc>
              </a:tr>
              <a:tr h="12666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Урок 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Строение вещества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Наблюдение и фотофиксация с помощью цифрового микроскопа. Рисование в графическом редакторе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4" marR="64294" marT="0" marB="0"/>
                </a:tc>
              </a:tr>
              <a:tr h="13139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Урок 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Свойство воды растворять другие вещества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Цифровая фиксация опытов с помощью цифровой камеры. Обобщение результатов в виде таблицы в электронном виде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4" marR="6429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5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264115"/>
              </p:ext>
            </p:extLst>
          </p:nvPr>
        </p:nvGraphicFramePr>
        <p:xfrm>
          <a:off x="1331640" y="332656"/>
          <a:ext cx="7416824" cy="5440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99587"/>
                <a:gridCol w="2510762"/>
                <a:gridCol w="3706475"/>
              </a:tblGrid>
              <a:tr h="6192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урока п/п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Тема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Возможности использования ИКТ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и специального оборудования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</a:tr>
              <a:tr h="10369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Урок 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Фильтрация воды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Переносная лаборатория «Фильтрация воды». Цифровая фиксация опытов с помощью цифровой камеры. Обобщение результатов в виде таблицы в электронном виде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</a:tr>
              <a:tr h="10081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Урок 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Всегда ли зимой надо посыпать дорожки солью?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Цифровой датчик температуры. Чтение электронной таблицы. Цифровая фиксация опытов с помощью цифровой камеры. Обобщение результатов в виде таблицы в электронном виде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</a:tr>
              <a:tr h="8496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Урок 7.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Что плавает и что погружается?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Цифровая фиксация опытов с помощью цифровой камеры. Обобщение результатов в виде таблицы в электронном виде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</a:tr>
              <a:tr h="6192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Уроки 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8–9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Почему корабль плавает?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Видеофиксация</a:t>
                      </a:r>
                      <a:r>
                        <a:rPr lang="ru-RU" sz="1400" dirty="0">
                          <a:effectLst/>
                        </a:rPr>
                        <a:t> опытов. Разработка сценария и монтаж видеофильма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68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Какие положительные эффекты мы наблюдаем</a:t>
            </a:r>
            <a:r>
              <a:rPr lang="ru-RU" dirty="0">
                <a:effectLst/>
              </a:rPr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ru-RU" b="1" dirty="0"/>
              <a:t>Используя современное </a:t>
            </a:r>
            <a:r>
              <a:rPr lang="ru-RU" b="1" dirty="0" err="1"/>
              <a:t>учебно</a:t>
            </a:r>
            <a:r>
              <a:rPr lang="ru-RU" b="1" dirty="0"/>
              <a:t>–лабораторное оборудование, урок становится ярким и  насыщенным, усиливается наглядность, повышается доступность, глубина и качество освоения материала, повышается внимание учащихся к содержанию урока, большая заинтересованность школьников. </a:t>
            </a:r>
            <a:endParaRPr lang="ru-RU" b="1" dirty="0" smtClean="0"/>
          </a:p>
          <a:p>
            <a:pPr marL="82296" indent="0">
              <a:buNone/>
            </a:pPr>
            <a:r>
              <a:rPr lang="ru-RU" b="1" dirty="0" smtClean="0"/>
              <a:t> </a:t>
            </a:r>
            <a:r>
              <a:rPr lang="ru-RU" b="1" dirty="0"/>
              <a:t>У  учителя появляется больше возможностей в разнообразии и расширении видов деятельности на уроке. </a:t>
            </a:r>
          </a:p>
        </p:txBody>
      </p:sp>
    </p:spTree>
    <p:extLst>
      <p:ext uri="{BB962C8B-B14F-4D97-AF65-F5344CB8AC3E}">
        <p14:creationId xmlns:p14="http://schemas.microsoft.com/office/powerpoint/2010/main" val="5430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Практическая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3600" b="1" dirty="0" smtClean="0"/>
              <a:t>Измерение температуры воды</a:t>
            </a:r>
          </a:p>
          <a:p>
            <a:pPr marL="82296" indent="0" algn="ctr">
              <a:buNone/>
            </a:pPr>
            <a:r>
              <a:rPr lang="ru-RU" sz="3600" b="1" dirty="0"/>
              <a:t>с</a:t>
            </a:r>
            <a:r>
              <a:rPr lang="ru-RU" sz="3600" b="1" dirty="0" smtClean="0"/>
              <a:t> помощью</a:t>
            </a:r>
          </a:p>
          <a:p>
            <a:pPr marL="82296" indent="0" algn="ctr">
              <a:buNone/>
            </a:pPr>
            <a:r>
              <a:rPr lang="ru-RU" sz="3600" b="1" dirty="0" smtClean="0"/>
              <a:t>модульной системы экспериментов </a:t>
            </a:r>
            <a:r>
              <a:rPr lang="en-US" sz="3600" b="1" dirty="0" err="1"/>
              <a:t>PROLog</a:t>
            </a:r>
            <a:r>
              <a:rPr lang="en-US" sz="3600" b="1" dirty="0"/>
              <a:t> </a:t>
            </a:r>
            <a:endParaRPr lang="ru-RU" sz="3600" b="1" dirty="0" smtClean="0"/>
          </a:p>
          <a:p>
            <a:pPr marL="82296" indent="0" algn="ctr">
              <a:buNone/>
            </a:pPr>
            <a:endParaRPr lang="ru-RU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05064"/>
            <a:ext cx="3528392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65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836712"/>
            <a:ext cx="7723584" cy="995370"/>
          </a:xfrm>
        </p:spPr>
        <p:txBody>
          <a:bodyPr>
            <a:normAutofit fontScale="90000"/>
          </a:bodyPr>
          <a:lstStyle/>
          <a:p>
            <a:pPr marL="342900" indent="-342900">
              <a:lnSpc>
                <a:spcPct val="115000"/>
              </a:lnSpc>
              <a:spcBef>
                <a:spcPts val="600"/>
              </a:spcBef>
            </a:pP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5300" b="1" dirty="0">
                <a:effectLst/>
              </a:rPr>
              <a:t>Ученику:</a:t>
            </a:r>
            <a:r>
              <a:rPr lang="ru-RU" sz="1900" dirty="0" smtClean="0">
                <a:solidFill>
                  <a:srgbClr val="4F271C">
                    <a:shade val="30000"/>
                    <a:satMod val="150000"/>
                  </a:srgb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900" dirty="0" smtClean="0">
                <a:solidFill>
                  <a:srgbClr val="4F271C">
                    <a:shade val="30000"/>
                    <a:satMod val="150000"/>
                  </a:srgbClr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348880"/>
            <a:ext cx="7406640" cy="3816424"/>
          </a:xfrm>
        </p:spPr>
        <p:txBody>
          <a:bodyPr>
            <a:normAutofit fontScale="85000" lnSpcReduction="10000"/>
          </a:bodyPr>
          <a:lstStyle/>
          <a:p>
            <a:pPr marL="495300" indent="-49530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2800" dirty="0" smtClean="0">
                <a:ea typeface="Calibri"/>
                <a:cs typeface="Times New Roman"/>
              </a:rPr>
              <a:t>повышение </a:t>
            </a:r>
            <a:r>
              <a:rPr lang="ru-RU" sz="2800" dirty="0">
                <a:ea typeface="Calibri"/>
                <a:cs typeface="Times New Roman"/>
              </a:rPr>
              <a:t>мотивации обучения и его качества;</a:t>
            </a:r>
            <a:endParaRPr lang="ru-RU" sz="2000" dirty="0">
              <a:ea typeface="Calibri"/>
              <a:cs typeface="Times New Roman"/>
            </a:endParaRPr>
          </a:p>
          <a:p>
            <a:pPr marL="495300" indent="-49530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2800" dirty="0" smtClean="0">
                <a:ea typeface="Calibri"/>
                <a:cs typeface="Times New Roman"/>
              </a:rPr>
              <a:t>расширенные </a:t>
            </a:r>
            <a:r>
              <a:rPr lang="ru-RU" sz="2800" dirty="0">
                <a:ea typeface="Calibri"/>
                <a:cs typeface="Times New Roman"/>
              </a:rPr>
              <a:t>ресурсы для обучения;</a:t>
            </a:r>
            <a:endParaRPr lang="ru-RU" sz="2000" dirty="0">
              <a:ea typeface="Calibri"/>
              <a:cs typeface="Times New Roman"/>
            </a:endParaRPr>
          </a:p>
          <a:p>
            <a:pPr marL="495300" indent="-49530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2800" dirty="0" smtClean="0">
                <a:ea typeface="Calibri"/>
                <a:cs typeface="Times New Roman"/>
              </a:rPr>
              <a:t>компетентность </a:t>
            </a:r>
            <a:r>
              <a:rPr lang="ru-RU" sz="2800" dirty="0">
                <a:ea typeface="Calibri"/>
                <a:cs typeface="Times New Roman"/>
              </a:rPr>
              <a:t>в области информационных, компьютерных и цифровых технологий;</a:t>
            </a:r>
            <a:endParaRPr lang="ru-RU" sz="2000" dirty="0">
              <a:ea typeface="Calibri"/>
              <a:cs typeface="Times New Roman"/>
            </a:endParaRPr>
          </a:p>
          <a:p>
            <a:pPr marL="495300" indent="-49530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2800" dirty="0" smtClean="0">
                <a:ea typeface="Calibri"/>
                <a:cs typeface="Times New Roman"/>
              </a:rPr>
              <a:t>доступность </a:t>
            </a:r>
            <a:r>
              <a:rPr lang="ru-RU" sz="2800" dirty="0">
                <a:ea typeface="Calibri"/>
                <a:cs typeface="Times New Roman"/>
              </a:rPr>
              <a:t>профильного и дополнительного образования;</a:t>
            </a:r>
            <a:endParaRPr lang="ru-RU" sz="2000" dirty="0">
              <a:ea typeface="Calibri"/>
              <a:cs typeface="Times New Roman"/>
            </a:endParaRPr>
          </a:p>
          <a:p>
            <a:pPr marL="495300" indent="-49530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2800" dirty="0" smtClean="0">
                <a:ea typeface="Calibri"/>
                <a:cs typeface="Times New Roman"/>
              </a:rPr>
              <a:t>ресурсы </a:t>
            </a:r>
            <a:r>
              <a:rPr lang="ru-RU" sz="2800" dirty="0">
                <a:ea typeface="Calibri"/>
                <a:cs typeface="Times New Roman"/>
              </a:rPr>
              <a:t>и навыки самообразования.</a:t>
            </a:r>
            <a:r>
              <a:rPr lang="ru-RU" sz="200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2656"/>
            <a:ext cx="311427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07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7291536" cy="1008112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4800" b="1" dirty="0">
                <a:effectLst/>
                <a:ea typeface="Calibri"/>
                <a:cs typeface="Times New Roman"/>
              </a:rPr>
              <a:t>Учителю</a:t>
            </a:r>
            <a:r>
              <a:rPr lang="ru-RU" sz="4800" b="1" dirty="0" smtClean="0">
                <a:effectLst/>
                <a:ea typeface="Calibri"/>
                <a:cs typeface="Times New Roman"/>
              </a:rPr>
              <a:t>: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38724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dirty="0" smtClean="0">
                <a:ea typeface="Calibri"/>
                <a:cs typeface="Times New Roman"/>
              </a:rPr>
              <a:t>возможность </a:t>
            </a:r>
            <a:r>
              <a:rPr lang="ru-RU" sz="2800" dirty="0">
                <a:ea typeface="Calibri"/>
                <a:cs typeface="Times New Roman"/>
              </a:rPr>
              <a:t>освоения нового оборудования и его эффективного применения в УВП;</a:t>
            </a:r>
            <a:endParaRPr lang="ru-RU" sz="2000" dirty="0">
              <a:ea typeface="Calibri"/>
              <a:cs typeface="Times New Roman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dirty="0" smtClean="0">
                <a:ea typeface="Calibri"/>
                <a:cs typeface="Times New Roman"/>
              </a:rPr>
              <a:t>возможность </a:t>
            </a:r>
            <a:r>
              <a:rPr lang="ru-RU" sz="2800" dirty="0">
                <a:ea typeface="Calibri"/>
                <a:cs typeface="Times New Roman"/>
              </a:rPr>
              <a:t>освоения и</a:t>
            </a:r>
            <a:r>
              <a:rPr lang="ru-RU" sz="2800" b="1" dirty="0">
                <a:ea typeface="Calibri"/>
                <a:cs typeface="Times New Roman"/>
              </a:rPr>
              <a:t> </a:t>
            </a:r>
            <a:r>
              <a:rPr lang="ru-RU" sz="2800" dirty="0">
                <a:ea typeface="Calibri"/>
                <a:cs typeface="Times New Roman"/>
              </a:rPr>
              <a:t> внедрения в учебный процесс цифровых технологий;</a:t>
            </a:r>
            <a:endParaRPr lang="ru-RU" sz="2000" dirty="0">
              <a:ea typeface="Calibri"/>
              <a:cs typeface="Times New Roman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dirty="0" smtClean="0">
                <a:ea typeface="Calibri"/>
                <a:cs typeface="Times New Roman"/>
              </a:rPr>
              <a:t>трансформацию </a:t>
            </a:r>
            <a:r>
              <a:rPr lang="ru-RU" sz="2800" dirty="0">
                <a:ea typeface="Calibri"/>
                <a:cs typeface="Times New Roman"/>
              </a:rPr>
              <a:t>обучения для повышения активности и самостоятельности учеников.</a:t>
            </a:r>
            <a:r>
              <a:rPr lang="ru-RU" sz="200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4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92508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	</a:t>
            </a:r>
            <a:r>
              <a:rPr lang="ru-RU" sz="3100" dirty="0">
                <a:solidFill>
                  <a:schemeClr val="accent5"/>
                </a:solidFill>
              </a:rPr>
              <a:t>Целью  формирования современной информационно – образовательной среды становится оптимизация образовательного процесса и  повышение качества образования.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356992"/>
            <a:ext cx="7406640" cy="309634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	</a:t>
            </a:r>
          </a:p>
          <a:p>
            <a:r>
              <a:rPr lang="ru-RU" b="1" dirty="0"/>
              <a:t>В решении этих задач </a:t>
            </a:r>
            <a:r>
              <a:rPr lang="ru-RU" b="1" dirty="0" smtClean="0"/>
              <a:t>необходимо использовать </a:t>
            </a:r>
            <a:r>
              <a:rPr lang="ru-RU" b="1" dirty="0"/>
              <a:t>новое современное учебно-лабораторное </a:t>
            </a:r>
            <a:r>
              <a:rPr lang="ru-RU" b="1" dirty="0" smtClean="0"/>
              <a:t>оборудование.</a:t>
            </a:r>
          </a:p>
          <a:p>
            <a:r>
              <a:rPr lang="ru-RU" b="1" dirty="0"/>
              <a:t>В комплект оборудования входят:  интерактивная  доска, мультимедийный проектор, документ-камера, ноутбук для учителя и </a:t>
            </a:r>
            <a:r>
              <a:rPr lang="ru-RU" b="1" dirty="0" smtClean="0"/>
              <a:t>ноутбуки </a:t>
            </a:r>
            <a:r>
              <a:rPr lang="ru-RU" b="1" dirty="0"/>
              <a:t>для обучающихся, цифровые микроскопы, модульные системы для проведения экспериментов, системы интерактивного опроса.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9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Автоматизированное рабочее место педагога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989312"/>
          </a:xfrm>
        </p:spPr>
        <p:txBody>
          <a:bodyPr/>
          <a:lstStyle/>
          <a:p>
            <a:r>
              <a:rPr lang="ru-RU" sz="2400" b="1" dirty="0" smtClean="0"/>
              <a:t>Ноутбук</a:t>
            </a:r>
            <a:endParaRPr lang="ru-RU" sz="2400" b="1" dirty="0"/>
          </a:p>
          <a:p>
            <a:r>
              <a:rPr lang="ru-RU" sz="2400" b="1" dirty="0" smtClean="0"/>
              <a:t>Многофункциональное </a:t>
            </a:r>
            <a:r>
              <a:rPr lang="ru-RU" sz="2400" b="1" dirty="0"/>
              <a:t>устройство (принтер, сканер, копирование)</a:t>
            </a:r>
          </a:p>
          <a:p>
            <a:r>
              <a:rPr lang="ru-RU" sz="2400" b="1" dirty="0" smtClean="0"/>
              <a:t>Документ-камера</a:t>
            </a:r>
            <a:endParaRPr lang="ru-RU" sz="2400" b="1" dirty="0"/>
          </a:p>
          <a:p>
            <a:r>
              <a:rPr lang="ru-RU" sz="2400" b="1" dirty="0" smtClean="0"/>
              <a:t>Интерактивная </a:t>
            </a:r>
            <a:r>
              <a:rPr lang="ru-RU" sz="2400" b="1" dirty="0"/>
              <a:t>доска с проектором</a:t>
            </a: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4" name="Рисунок 3" descr="D:\выступление\DSCN38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933056"/>
            <a:ext cx="3495675" cy="262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выступление\DSCN38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919721"/>
            <a:ext cx="3530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731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Автоматизированное рабочее место ученика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90919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Ноутбук</a:t>
            </a:r>
            <a:endParaRPr lang="ru-RU" sz="2400" b="1" dirty="0"/>
          </a:p>
          <a:p>
            <a:r>
              <a:rPr lang="ru-RU" sz="2400" b="1" dirty="0" smtClean="0"/>
              <a:t>Микроскоп</a:t>
            </a:r>
            <a:endParaRPr lang="ru-RU" sz="2400" b="1" dirty="0"/>
          </a:p>
          <a:p>
            <a:r>
              <a:rPr lang="ru-RU" sz="2400" b="1" dirty="0" smtClean="0"/>
              <a:t>Модульная </a:t>
            </a:r>
            <a:r>
              <a:rPr lang="ru-RU" sz="2400" b="1" dirty="0"/>
              <a:t>система экспериментов</a:t>
            </a:r>
          </a:p>
          <a:p>
            <a:r>
              <a:rPr lang="ru-RU" sz="2400" b="1" dirty="0" smtClean="0"/>
              <a:t>Интерактивная </a:t>
            </a:r>
            <a:r>
              <a:rPr lang="ru-RU" sz="2400" b="1" dirty="0"/>
              <a:t>система контроля знаний (пульты)</a:t>
            </a:r>
          </a:p>
        </p:txBody>
      </p:sp>
      <p:pic>
        <p:nvPicPr>
          <p:cNvPr id="4" name="Рисунок 3" descr="D:\выступление\DSCN38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429000"/>
            <a:ext cx="40894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25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Работа с документ – камерой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34124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sz="2000" b="1" dirty="0"/>
              <a:t>Работая с документ-камерой, учитель выполняет один из главных принципов в обучении – принцип наглядности, так как она позволяет увеличивать изображения, данные в учебнике, сохранять их, добавлять к избранному новую информацию. Надежным помощником документ-камера является и классному руководителю, так как с ее помощью можно создавать альбомы классных дел, театральные афиши, газеты и т.д.</a:t>
            </a:r>
          </a:p>
        </p:txBody>
      </p:sp>
      <p:pic>
        <p:nvPicPr>
          <p:cNvPr id="4" name="Рисунок 3" descr="DSCN194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717032"/>
            <a:ext cx="410445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556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Работа с микроскопом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05320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000" b="1" dirty="0"/>
              <a:t>Работа с микроскопом, пожалуй, один из самых интересных видов работы для обучающихся – ведь микроскоп позволяет заниматься исследованием на самом элементарном уровне, не выходя из класса. Ученик может рассматривать не только увеличенный объект, но и сохранить его, использовать в дальнейшей работе.</a:t>
            </a:r>
          </a:p>
        </p:txBody>
      </p:sp>
      <p:pic>
        <p:nvPicPr>
          <p:cNvPr id="4" name="Рисунок 3" descr="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2349" y="3498552"/>
            <a:ext cx="4143375" cy="309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4151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233</TotalTime>
  <Words>1213</Words>
  <Application>Microsoft Office PowerPoint</Application>
  <PresentationFormat>Экран (4:3)</PresentationFormat>
  <Paragraphs>116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Презентация PowerPoint</vt:lpstr>
      <vt:lpstr> Использование учебно-лабораторного  оборудования в рамках ФГОС</vt:lpstr>
      <vt:lpstr> Ученику: </vt:lpstr>
      <vt:lpstr>Учителю:</vt:lpstr>
      <vt:lpstr> Целью  формирования современной информационно – образовательной среды становится оптимизация образовательного процесса и  повышение качества образования. </vt:lpstr>
      <vt:lpstr>Автоматизированное рабочее место педагога</vt:lpstr>
      <vt:lpstr>Автоматизированное рабочее место ученика</vt:lpstr>
      <vt:lpstr>Работа с документ – камерой</vt:lpstr>
      <vt:lpstr>Работа с микроскопом</vt:lpstr>
      <vt:lpstr>Модульная  система экспериментов PROLOG</vt:lpstr>
      <vt:lpstr>Система учета и контроля знаний обучающихся на базе дистанционного оборудования – пультов</vt:lpstr>
      <vt:lpstr>Интерактивная доска</vt:lpstr>
      <vt:lpstr>Интерактивная доска</vt:lpstr>
      <vt:lpstr>База для подзарядки и хранения ноутбуков/нетбуков</vt:lpstr>
      <vt:lpstr>Серия учебных пособий «Современные образовательные технологии. Интерактивное оборудование и интернет-ресурсы в школе»  </vt:lpstr>
      <vt:lpstr>Электронные учебники дают уникальные дополнительные возможности</vt:lpstr>
      <vt:lpstr>Специфика предмета «Окружающий мир» позволяет успешно формировать метапредметные компетентности учащихся. </vt:lpstr>
      <vt:lpstr>Технология наблюдений за микрообъектами и микропроцессами</vt:lpstr>
      <vt:lpstr>Технология цифровых измерений</vt:lpstr>
      <vt:lpstr>Исследовательские проекты</vt:lpstr>
      <vt:lpstr>Проект «Исследование воды»</vt:lpstr>
      <vt:lpstr>Презентация PowerPoint</vt:lpstr>
      <vt:lpstr>Презентация PowerPoint</vt:lpstr>
      <vt:lpstr>Какие положительные эффекты мы наблюдаем?</vt:lpstr>
      <vt:lpstr>Практическая работа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Марьевская СОШ</dc:creator>
  <cp:lastModifiedBy>Марьевская СОШ</cp:lastModifiedBy>
  <cp:revision>17</cp:revision>
  <dcterms:created xsi:type="dcterms:W3CDTF">2013-07-27T07:43:48Z</dcterms:created>
  <dcterms:modified xsi:type="dcterms:W3CDTF">2014-11-12T18:30:57Z</dcterms:modified>
</cp:coreProperties>
</file>