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3" r:id="rId6"/>
    <p:sldId id="260" r:id="rId7"/>
    <p:sldId id="261" r:id="rId8"/>
    <p:sldId id="269" r:id="rId9"/>
    <p:sldId id="271" r:id="rId10"/>
    <p:sldId id="270" r:id="rId11"/>
    <p:sldId id="268" r:id="rId12"/>
    <p:sldId id="267" r:id="rId13"/>
    <p:sldId id="283" r:id="rId14"/>
    <p:sldId id="272" r:id="rId15"/>
    <p:sldId id="284" r:id="rId16"/>
    <p:sldId id="266" r:id="rId17"/>
    <p:sldId id="276" r:id="rId18"/>
    <p:sldId id="275" r:id="rId19"/>
    <p:sldId id="274" r:id="rId20"/>
    <p:sldId id="285" r:id="rId21"/>
    <p:sldId id="277" r:id="rId22"/>
    <p:sldId id="278" r:id="rId23"/>
    <p:sldId id="273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BA11A51-BF49-4401-AAE2-DF5962D0A08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61CC110-20FF-42DC-9D8C-877A0DC3B93A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1A51-BF49-4401-AAE2-DF5962D0A08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C110-20FF-42DC-9D8C-877A0DC3B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1A51-BF49-4401-AAE2-DF5962D0A08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C110-20FF-42DC-9D8C-877A0DC3B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1A51-BF49-4401-AAE2-DF5962D0A08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C110-20FF-42DC-9D8C-877A0DC3B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1A51-BF49-4401-AAE2-DF5962D0A08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C110-20FF-42DC-9D8C-877A0DC3B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1A51-BF49-4401-AAE2-DF5962D0A08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C110-20FF-42DC-9D8C-877A0DC3B93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1A51-BF49-4401-AAE2-DF5962D0A08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C110-20FF-42DC-9D8C-877A0DC3B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1A51-BF49-4401-AAE2-DF5962D0A08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C110-20FF-42DC-9D8C-877A0DC3B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1A51-BF49-4401-AAE2-DF5962D0A08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C110-20FF-42DC-9D8C-877A0DC3B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1A51-BF49-4401-AAE2-DF5962D0A08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C110-20FF-42DC-9D8C-877A0DC3B93A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1A51-BF49-4401-AAE2-DF5962D0A08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C110-20FF-42DC-9D8C-877A0DC3B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BA11A51-BF49-4401-AAE2-DF5962D0A08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61CC110-20FF-42DC-9D8C-877A0DC3B9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briop.ru/images/ACCYL/Metodika/%D0%97%D0%B0%D0%B4%D0%B0%D1%87%D0%B8_%D0%BD%D0%B0_%D0%B3%D1%80%D0%B0%D0%BC%D0%BE%D1%82%D0%BD%D0%BE%D1%81%D1%82%D1%8C_%D1%87%D1%82%D0%B5%D0%BD%D0%B8%D1%8F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2276872"/>
            <a:ext cx="3672408" cy="367240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ПРАКТИКА ОЦЕНИВАНИЯ ЧИТАТЕЛЬСКОЙ ГРАМОТНОСТИ 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КОМПОНЕНТА ФУНКЦИОНАЛЬНОЙ ГРАМОТНОСТИ </a:t>
            </a:r>
            <a:r>
              <a:rPr lang="ru-RU" sz="27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7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Баловнева Л.В., </a:t>
            </a:r>
            <a:b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учитель русского языка и литературы </a:t>
            </a:r>
            <a:b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ГБОУ СОШ с. Марьевка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8" name="Picture 4" descr="Детям о детях: 7 книг для увлекательного чтения на выходных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3" y="2276872"/>
            <a:ext cx="4238013" cy="39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4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764704"/>
            <a:ext cx="7920880" cy="5616624"/>
          </a:xfrm>
        </p:spPr>
        <p:txBody>
          <a:bodyPr>
            <a:normAutofit fontScale="25000" lnSpcReduction="20000"/>
          </a:bodyPr>
          <a:lstStyle/>
          <a:p>
            <a:pPr marL="68580" indent="0" algn="ctr">
              <a:buNone/>
            </a:pPr>
            <a:r>
              <a:rPr lang="ru-RU" sz="9600" b="1" dirty="0" smtClean="0">
                <a:solidFill>
                  <a:schemeClr val="tx1"/>
                </a:solidFill>
              </a:rPr>
              <a:t>Практика: работа с текстом</a:t>
            </a:r>
          </a:p>
          <a:p>
            <a:pPr marL="68580" indent="0" algn="ctr">
              <a:buNone/>
            </a:pPr>
            <a:endParaRPr lang="ru-RU" sz="4400" b="1" dirty="0" smtClean="0">
              <a:solidFill>
                <a:schemeClr val="tx1"/>
              </a:solidFill>
            </a:endParaRPr>
          </a:p>
          <a:p>
            <a:r>
              <a:rPr lang="ru-RU" sz="6400" b="1" dirty="0" smtClean="0">
                <a:solidFill>
                  <a:schemeClr val="tx1"/>
                </a:solidFill>
              </a:rPr>
              <a:t>Задача </a:t>
            </a:r>
            <a:r>
              <a:rPr lang="ru-RU" sz="6400" b="1" dirty="0">
                <a:solidFill>
                  <a:schemeClr val="tx1"/>
                </a:solidFill>
              </a:rPr>
              <a:t>«“Упрямый старик” Владимира Крупина»</a:t>
            </a:r>
            <a:endParaRPr lang="ru-RU" sz="6400" dirty="0">
              <a:solidFill>
                <a:schemeClr val="tx1"/>
              </a:solidFill>
            </a:endParaRPr>
          </a:p>
          <a:p>
            <a:r>
              <a:rPr lang="ru-RU" sz="6400" b="1" dirty="0">
                <a:solidFill>
                  <a:schemeClr val="tx1"/>
                </a:solidFill>
              </a:rPr>
              <a:t>Составители: </a:t>
            </a:r>
            <a:endParaRPr lang="ru-RU" sz="64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6400" b="1" i="1" dirty="0">
                <a:solidFill>
                  <a:schemeClr val="tx1"/>
                </a:solidFill>
              </a:rPr>
              <a:t>Баловнева Людмила Владимировна</a:t>
            </a:r>
            <a:r>
              <a:rPr lang="ru-RU" sz="6400" dirty="0">
                <a:solidFill>
                  <a:schemeClr val="tx1"/>
                </a:solidFill>
              </a:rPr>
              <a:t>, учитель русского языка и литературы ГБОУ СОШ с. Марьевка</a:t>
            </a:r>
          </a:p>
          <a:p>
            <a:pPr marL="68580" indent="0">
              <a:buNone/>
            </a:pPr>
            <a:r>
              <a:rPr lang="ru-RU" sz="6400" b="1" i="1" dirty="0">
                <a:solidFill>
                  <a:schemeClr val="tx1"/>
                </a:solidFill>
              </a:rPr>
              <a:t>Ломовцева Любовь Анатольевна</a:t>
            </a:r>
            <a:r>
              <a:rPr lang="ru-RU" sz="6400" dirty="0">
                <a:solidFill>
                  <a:schemeClr val="tx1"/>
                </a:solidFill>
              </a:rPr>
              <a:t>, учитель русского языка и литературы ГБОУ СОШ с. Марьевка</a:t>
            </a:r>
          </a:p>
          <a:p>
            <a:pPr marL="68580" indent="0">
              <a:buNone/>
            </a:pPr>
            <a:r>
              <a:rPr lang="ru-RU" sz="6400" dirty="0">
                <a:solidFill>
                  <a:schemeClr val="tx1"/>
                </a:solidFill>
              </a:rPr>
              <a:t> </a:t>
            </a:r>
          </a:p>
          <a:p>
            <a:r>
              <a:rPr lang="ru-RU" sz="6400" b="1" dirty="0">
                <a:solidFill>
                  <a:schemeClr val="tx1"/>
                </a:solidFill>
              </a:rPr>
              <a:t>Класс: 9</a:t>
            </a:r>
            <a:endParaRPr lang="ru-RU" sz="64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6400" dirty="0">
                <a:solidFill>
                  <a:schemeClr val="tx1"/>
                </a:solidFill>
              </a:rPr>
              <a:t>Задача сконструирована на основе текстов, авторами которых являются известный православный писатель, публицист и педагог  В.Н. </a:t>
            </a:r>
            <a:r>
              <a:rPr lang="ru-RU" sz="6400" dirty="0" err="1">
                <a:solidFill>
                  <a:schemeClr val="tx1"/>
                </a:solidFill>
              </a:rPr>
              <a:t>Крупин</a:t>
            </a:r>
            <a:r>
              <a:rPr lang="ru-RU" sz="6400" dirty="0">
                <a:solidFill>
                  <a:schemeClr val="tx1"/>
                </a:solidFill>
              </a:rPr>
              <a:t> и В.Г. Распутин, русский советский писатель и публицист, общественный деятель, один из наиболее значительных представителей «деревенской прозы».  Позиция авторов, несмотря на то что  подается как безошибочная, может оспариваться обучающимися.</a:t>
            </a:r>
          </a:p>
          <a:p>
            <a:r>
              <a:rPr lang="ru-RU" sz="6400" b="1" dirty="0">
                <a:solidFill>
                  <a:schemeClr val="tx1"/>
                </a:solidFill>
              </a:rPr>
              <a:t>Задача направлена</a:t>
            </a:r>
            <a:r>
              <a:rPr lang="ru-RU" sz="6400" dirty="0">
                <a:solidFill>
                  <a:schemeClr val="tx1"/>
                </a:solidFill>
              </a:rPr>
              <a:t> на преодоление </a:t>
            </a:r>
            <a:r>
              <a:rPr lang="ru-RU" sz="6400" dirty="0" smtClean="0">
                <a:solidFill>
                  <a:schemeClr val="tx1"/>
                </a:solidFill>
              </a:rPr>
              <a:t>таких </a:t>
            </a:r>
            <a:r>
              <a:rPr lang="ru-RU" sz="6400" i="1" dirty="0" smtClean="0">
                <a:solidFill>
                  <a:schemeClr val="tx1"/>
                </a:solidFill>
              </a:rPr>
              <a:t>дефицитов</a:t>
            </a:r>
            <a:r>
              <a:rPr lang="ru-RU" sz="6400" dirty="0">
                <a:solidFill>
                  <a:schemeClr val="tx1"/>
                </a:solidFill>
              </a:rPr>
              <a:t>,</a:t>
            </a:r>
            <a:r>
              <a:rPr lang="ru-RU" sz="6400" dirty="0" smtClean="0">
                <a:solidFill>
                  <a:schemeClr val="tx1"/>
                </a:solidFill>
              </a:rPr>
              <a:t> </a:t>
            </a:r>
            <a:r>
              <a:rPr lang="ru-RU" sz="6400" dirty="0">
                <a:solidFill>
                  <a:schemeClr val="tx1"/>
                </a:solidFill>
              </a:rPr>
              <a:t>как:</a:t>
            </a:r>
          </a:p>
          <a:p>
            <a:pPr marL="68580" indent="0">
              <a:buNone/>
            </a:pPr>
            <a:r>
              <a:rPr lang="ru-RU" sz="6400" dirty="0">
                <a:solidFill>
                  <a:schemeClr val="tx1"/>
                </a:solidFill>
              </a:rPr>
              <a:t>- поиск информации;</a:t>
            </a:r>
          </a:p>
          <a:p>
            <a:pPr marL="68580" indent="0">
              <a:buNone/>
            </a:pPr>
            <a:r>
              <a:rPr lang="ru-RU" sz="6400" dirty="0">
                <a:solidFill>
                  <a:schemeClr val="tx1"/>
                </a:solidFill>
              </a:rPr>
              <a:t>- выявление авторской позиции;</a:t>
            </a:r>
          </a:p>
          <a:p>
            <a:pPr marL="68580" indent="0">
              <a:buNone/>
            </a:pPr>
            <a:r>
              <a:rPr lang="ru-RU" sz="6400" dirty="0">
                <a:solidFill>
                  <a:schemeClr val="tx1"/>
                </a:solidFill>
              </a:rPr>
              <a:t>- сравнение разных авторских позиций;</a:t>
            </a:r>
          </a:p>
          <a:p>
            <a:pPr marL="68580" indent="0">
              <a:buNone/>
            </a:pPr>
            <a:r>
              <a:rPr lang="ru-RU" sz="6400" dirty="0">
                <a:solidFill>
                  <a:schemeClr val="tx1"/>
                </a:solidFill>
              </a:rPr>
              <a:t>- реконструкция авторского замысла;</a:t>
            </a:r>
          </a:p>
          <a:p>
            <a:pPr marL="68580" indent="0">
              <a:buNone/>
            </a:pPr>
            <a:r>
              <a:rPr lang="ru-RU" sz="6400" dirty="0">
                <a:solidFill>
                  <a:schemeClr val="tx1"/>
                </a:solidFill>
              </a:rPr>
              <a:t>- умение дать развернутый ответ на вопрос с обоснованием собственной позиции </a:t>
            </a:r>
            <a:r>
              <a:rPr lang="ru-RU" sz="6400" dirty="0" smtClean="0">
                <a:solidFill>
                  <a:schemeClr val="tx1"/>
                </a:solidFill>
              </a:rPr>
              <a:t> и </a:t>
            </a:r>
            <a:r>
              <a:rPr lang="ru-RU" sz="6400" dirty="0">
                <a:solidFill>
                  <a:schemeClr val="tx1"/>
                </a:solidFill>
              </a:rPr>
              <a:t>привлечением для этого личного опыта.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127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704856" cy="499591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Источники:</a:t>
            </a:r>
            <a:r>
              <a:rPr lang="ru-RU" dirty="0">
                <a:solidFill>
                  <a:schemeClr val="tx1"/>
                </a:solidFill>
              </a:rPr>
              <a:t> рассказ В.Н. Крупина «Упрямый старик» и отрывок из повести В.Г. Распутина «Прощание с Матёрой» (18 глава)</a:t>
            </a:r>
          </a:p>
          <a:p>
            <a:r>
              <a:rPr lang="ru-RU" b="1" dirty="0">
                <a:solidFill>
                  <a:schemeClr val="tx1"/>
                </a:solidFill>
              </a:rPr>
              <a:t>Рекомендации для учителя</a:t>
            </a:r>
            <a:endParaRPr lang="ru-RU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Данная задача может быть использована на уроках русского языка при знакомстве с публицистическим стилем, на уроках литературы при изучении творчества В.Г. Распутина, на факультативных занятиях по словесности: практика написания сочинений и журналистика.</a:t>
            </a:r>
          </a:p>
          <a:p>
            <a:r>
              <a:rPr lang="ru-RU" b="1" dirty="0">
                <a:solidFill>
                  <a:schemeClr val="tx1"/>
                </a:solidFill>
              </a:rPr>
              <a:t>Время работы</a:t>
            </a:r>
            <a:r>
              <a:rPr lang="ru-RU" dirty="0">
                <a:solidFill>
                  <a:schemeClr val="tx1"/>
                </a:solidFill>
              </a:rPr>
              <a:t> с задачей – 60 минут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>
                <a:solidFill>
                  <a:schemeClr val="tx1"/>
                </a:solidFill>
              </a:rPr>
              <a:t>Текст задачи</a:t>
            </a:r>
            <a:endParaRPr lang="ru-RU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Перед вами рассказ В.Н. Крупина и отрывок из повести </a:t>
            </a:r>
            <a:r>
              <a:rPr lang="ru-RU" dirty="0" smtClean="0">
                <a:solidFill>
                  <a:schemeClr val="tx1"/>
                </a:solidFill>
              </a:rPr>
              <a:t>В.Г. Распутина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Прочитайте их и ответьте на вопросы.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93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5544616" cy="5616624"/>
          </a:xfrm>
        </p:spPr>
        <p:txBody>
          <a:bodyPr>
            <a:normAutofit fontScale="77500" lnSpcReduction="20000"/>
          </a:bodyPr>
          <a:lstStyle/>
          <a:p>
            <a:pPr marL="68580" indent="0" fontAlgn="base">
              <a:buNone/>
            </a:pPr>
            <a:r>
              <a:rPr lang="ru-RU" dirty="0" smtClean="0"/>
              <a:t>       </a:t>
            </a:r>
          </a:p>
          <a:p>
            <a:pPr marL="68580" indent="0" fontAlgn="base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На </a:t>
            </a:r>
            <a:r>
              <a:rPr lang="ru-RU" dirty="0">
                <a:solidFill>
                  <a:schemeClr val="tx1"/>
                </a:solidFill>
              </a:rPr>
              <a:t>севере вятской земли был случай, о котором, может быть, и поздно, но хочется рассказать.</a:t>
            </a:r>
          </a:p>
          <a:p>
            <a:pPr marL="6858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Когда </a:t>
            </a:r>
            <a:r>
              <a:rPr lang="ru-RU" dirty="0">
                <a:solidFill>
                  <a:schemeClr val="tx1"/>
                </a:solidFill>
              </a:rPr>
              <a:t>началась так называемая кампания по сносу деревень, в деревне жил хозяин. Он жил бобылём. Похоронив жену, больше не женился, тайком от всех ходил на кладбище, сидел подолгу у могилки жены, клал на холмик полевые и лесные цветы. Дети у них были хорошие, работящие, жили своими домами, жили крепко (сейчас, конечно, все разорены), старика навещали. Однажды объявили ему, что его деревня попала в число неперспективных, что ему дают квартиру на центральной усадьбе, а деревню эту снесут, расширят пахотные земли. Что такой процесс идёт по всей России. «Подумай, — говорили сыновья, — нельзя же к каждой деревне вести дорогу, тянуть свет, подумай по-государственному».</a:t>
            </a:r>
          </a:p>
          <a:p>
            <a:endParaRPr lang="ru-RU" dirty="0"/>
          </a:p>
        </p:txBody>
      </p:sp>
      <p:pic>
        <p:nvPicPr>
          <p:cNvPr id="3074" name="Picture 2" descr="Одинокий старик (Валентин Малышев) / Стихи.р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420888"/>
            <a:ext cx="2216274" cy="328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95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836712"/>
            <a:ext cx="7272924" cy="4995917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 Сыновья были молоды, их легко было обмануть. Старик же сердцем понимал: идёт нашествие на Россию. Теперь мы знаем, что так было. Это было сознательное убийство русской нации, опустошение, а вслед за этим одичание земель. Какое там расширение пахотной площади! Болтовня! Гнать трактора с центральной усадьбы за десять-пятнадцать километров — это разумно? А выпасы? Ведь около центральной усадьбы всё будет вытоптано за одно лето. И главное — личные хозяйства. Ведь они уже будут — и стали — не при домах, а поодаль. Придёшь с работы измученный, и надо ещё тащиться на участок, полоть и поливать. А покосы? А живность?</a:t>
            </a:r>
          </a:p>
        </p:txBody>
      </p:sp>
    </p:spTree>
    <p:extLst>
      <p:ext uri="{BB962C8B-B14F-4D97-AF65-F5344CB8AC3E}">
        <p14:creationId xmlns:p14="http://schemas.microsoft.com/office/powerpoint/2010/main" val="19354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7920880" cy="5616624"/>
          </a:xfrm>
        </p:spPr>
        <p:txBody>
          <a:bodyPr>
            <a:normAutofit fontScale="85000" lnSpcReduction="20000"/>
          </a:bodyPr>
          <a:lstStyle/>
          <a:p>
            <a:pPr marL="6858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Ничего </a:t>
            </a:r>
            <a:r>
              <a:rPr lang="ru-RU" dirty="0">
                <a:solidFill>
                  <a:schemeClr val="tx1"/>
                </a:solidFill>
              </a:rPr>
              <a:t>не сказал старик. Оставшись один, вышел во двор. Почти всё, что было во дворе, хлевах, сарае, — всё должно было погибнуть. Старик глядел на инструменты и чувствовал, что предаёт их. Он затопил баню, старая треснутая печь дымила, ело глаза, и старик думал, что плачет от дыма. Заплаканным и перемазанным сажей, он пошёл на кладбище.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Назавтра он объявил сыновьям, что никуда не поедет. Они говорили: «Ты хоть съезди, посмотри квартиру. Ведь отопление, ведь электричество, ведь водопровод!» Старик отказался наотрез.</a:t>
            </a:r>
          </a:p>
          <a:p>
            <a:pPr marL="6858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Так </a:t>
            </a:r>
            <a:r>
              <a:rPr lang="ru-RU" dirty="0">
                <a:solidFill>
                  <a:schemeClr val="tx1"/>
                </a:solidFill>
              </a:rPr>
              <a:t>он и зимовал. Соседи все перебрались. Старые дома разобрали на дрова, новые раскатали и увезли. Проблемы с дровами у старика не было, керосина ему сыновья достали, а что касается электричества и телевизора, то старик легко обходился без них. Изо всей скотины у него остались три курочки и петух, да ещё кот, да ещё пёсик, который жил в сенях. Даже в морозы старик был непреклонен и не пускал его в избу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6858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1"/>
            <a:ext cx="7488832" cy="5530504"/>
          </a:xfrm>
        </p:spPr>
        <p:txBody>
          <a:bodyPr>
            <a:normAutofit fontScale="92500" lnSpcReduction="10000"/>
          </a:bodyPr>
          <a:lstStyle/>
          <a:p>
            <a:pPr marL="6858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Так он и зимовал. Соседи все перебрались. Старые дома разобрали на дрова, новые раскатали и увезли. Проблемы с дровами у старика не было, керосина ему сыновья достали, а что касается электричества и телевизора, то старик легко обходился без них. Изо всей скотины у него остались три курочки и петух, да ещё кот, да ещё пёсик, который жил в сенях. Даже в морозы старик был непреклонен и не пускал его в избу.</a:t>
            </a:r>
          </a:p>
          <a:p>
            <a:pPr marL="6858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Весной вышел окончательный приказ.</a:t>
            </a:r>
          </a:p>
          <a:p>
            <a:pPr marL="6858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 Сверху давили: </a:t>
            </a:r>
          </a:p>
          <a:p>
            <a:pPr marL="6858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облегчить жизнь </a:t>
            </a:r>
          </a:p>
          <a:p>
            <a:pPr marL="6858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жителям неперспективных</a:t>
            </a:r>
          </a:p>
          <a:p>
            <a:pPr marL="6858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 деревень, расширить </a:t>
            </a:r>
          </a:p>
          <a:p>
            <a:pPr marL="6858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пахотные угодья.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Федосеев Сергей. Заброшенная деревн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305050"/>
            <a:ext cx="2771506" cy="204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43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7920880" cy="5688632"/>
          </a:xfrm>
        </p:spPr>
        <p:txBody>
          <a:bodyPr>
            <a:normAutofit fontScale="70000" lnSpcReduction="20000"/>
          </a:bodyPr>
          <a:lstStyle/>
          <a:p>
            <a:pPr marL="6858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Коснулось </a:t>
            </a:r>
            <a:r>
              <a:rPr lang="ru-RU" dirty="0">
                <a:solidFill>
                  <a:schemeClr val="tx1"/>
                </a:solidFill>
              </a:rPr>
              <a:t>и старика. Уже не только сыновья, но и начальство приезжало его уговаривать. Кое-какие остатки сараев, бань, изгородь сожгли. Старик жил как на пепелище, как среди выжженной фронтовой земли. И ещё раз приехал начальник: «Ты сознательный человек, подумай. Ты тормозишь прогресс. Твоей деревни уже нет ни на каких картах. Политика такая, чтоб Нечерноземье поднять. Скажу тебе больше: даже приказано распахивать кладбища, если со дня последнего захоронения прошло пятнадцать лет».</a:t>
            </a:r>
          </a:p>
          <a:p>
            <a:pPr marL="6858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Вот </a:t>
            </a:r>
            <a:r>
              <a:rPr lang="ru-RU" dirty="0">
                <a:solidFill>
                  <a:schemeClr val="tx1"/>
                </a:solidFill>
              </a:rPr>
              <a:t>это — о кладбищах — поразило старика больше всего. Он представил, как по его Анастасии идёт трактор, как хрустит и вжимается в землю крест, — нет, это было невыносимо.</a:t>
            </a:r>
          </a:p>
          <a:p>
            <a:pPr marL="6858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Но </a:t>
            </a:r>
            <a:r>
              <a:rPr lang="ru-RU" dirty="0">
                <a:solidFill>
                  <a:schemeClr val="tx1"/>
                </a:solidFill>
              </a:rPr>
              <a:t>сыновьям, видно, крепко приказали что-то решать с отцом. Они приехали на тракторе с прицепом, стали молча выносить и грузить вещи старика: постель, посуду, настенное зеркало. Старик молчал. Они подошли к нему и объявили, что, если он не поедет, его увезут насильно. Он не поверил, стал вырываться. Про себя он решил, что будет жить в лесу, выкопает землянку. Сыновья связали отца: «Прости, отец», — посадили в тракторную тележку и повезли. Старик мотал головой и скрипел зубами. Пёсик бежал за трактором, а кот на полдороге вырвался из рук одного из сыновей и убежал обратно в деревню.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       </a:t>
            </a:r>
            <a:r>
              <a:rPr lang="ru-RU" dirty="0" smtClean="0">
                <a:solidFill>
                  <a:schemeClr val="tx1"/>
                </a:solidFill>
              </a:rPr>
              <a:t> Больше </a:t>
            </a:r>
            <a:r>
              <a:rPr lang="ru-RU" dirty="0">
                <a:solidFill>
                  <a:schemeClr val="tx1"/>
                </a:solidFill>
              </a:rPr>
              <a:t>старик не сказал никому ни слова. </a:t>
            </a:r>
          </a:p>
          <a:p>
            <a:pPr fontAlgn="base"/>
            <a:endParaRPr lang="ru-RU" i="1" dirty="0" smtClean="0">
              <a:solidFill>
                <a:schemeClr val="tx1"/>
              </a:solidFill>
            </a:endParaRPr>
          </a:p>
          <a:p>
            <a:pPr marL="68580" indent="0" fontAlgn="base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            (</a:t>
            </a:r>
            <a:r>
              <a:rPr lang="ru-RU" b="1" dirty="0">
                <a:solidFill>
                  <a:schemeClr val="tx1"/>
                </a:solidFill>
              </a:rPr>
              <a:t>В.Н. </a:t>
            </a:r>
            <a:r>
              <a:rPr lang="ru-RU" b="1" dirty="0" err="1">
                <a:solidFill>
                  <a:schemeClr val="tx1"/>
                </a:solidFill>
              </a:rPr>
              <a:t>Крупин</a:t>
            </a:r>
            <a:r>
              <a:rPr lang="ru-RU" b="1" dirty="0">
                <a:solidFill>
                  <a:schemeClr val="tx1"/>
                </a:solidFill>
              </a:rPr>
              <a:t>. «Упрямый старик»)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3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764704"/>
            <a:ext cx="7920880" cy="5544616"/>
          </a:xfrm>
        </p:spPr>
        <p:txBody>
          <a:bodyPr>
            <a:normAutofit fontScale="47500" lnSpcReduction="20000"/>
          </a:bodyPr>
          <a:lstStyle/>
          <a:p>
            <a:pPr marL="68580" indent="0" algn="ctr">
              <a:buNone/>
            </a:pPr>
            <a:r>
              <a:rPr lang="ru-RU" sz="5100" b="1" dirty="0">
                <a:solidFill>
                  <a:schemeClr val="tx1"/>
                </a:solidFill>
              </a:rPr>
              <a:t>Вопросы и задания</a:t>
            </a:r>
            <a:r>
              <a:rPr lang="ru-RU" sz="5100" b="1" dirty="0" smtClean="0">
                <a:solidFill>
                  <a:schemeClr val="tx1"/>
                </a:solidFill>
              </a:rPr>
              <a:t>:</a:t>
            </a:r>
          </a:p>
          <a:p>
            <a:pPr marL="68580" indent="0" algn="ctr">
              <a:buNone/>
            </a:pPr>
            <a:endParaRPr lang="ru-RU" sz="3800" b="1" dirty="0" smtClean="0">
              <a:solidFill>
                <a:schemeClr val="tx1"/>
              </a:solidFill>
            </a:endParaRPr>
          </a:p>
          <a:p>
            <a:r>
              <a:rPr lang="ru-RU" sz="3400" b="1" i="1" dirty="0">
                <a:solidFill>
                  <a:schemeClr val="tx1"/>
                </a:solidFill>
              </a:rPr>
              <a:t>1.Где происходит действие рассказа?</a:t>
            </a:r>
            <a:endParaRPr lang="ru-RU" sz="34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3400" dirty="0">
                <a:solidFill>
                  <a:schemeClr val="tx1"/>
                </a:solidFill>
              </a:rPr>
              <a:t>А) в центральной усадьбе</a:t>
            </a:r>
          </a:p>
          <a:p>
            <a:pPr marL="68580" indent="0">
              <a:buNone/>
            </a:pPr>
            <a:r>
              <a:rPr lang="ru-RU" sz="3400" dirty="0">
                <a:solidFill>
                  <a:schemeClr val="tx1"/>
                </a:solidFill>
              </a:rPr>
              <a:t>Б) в землянке</a:t>
            </a:r>
          </a:p>
          <a:p>
            <a:pPr marL="68580" indent="0">
              <a:buNone/>
            </a:pPr>
            <a:r>
              <a:rPr lang="ru-RU" sz="3400" dirty="0">
                <a:solidFill>
                  <a:schemeClr val="tx1"/>
                </a:solidFill>
              </a:rPr>
              <a:t>В) на пепелище</a:t>
            </a:r>
          </a:p>
          <a:p>
            <a:pPr marL="68580" indent="0">
              <a:buNone/>
            </a:pPr>
            <a:r>
              <a:rPr lang="ru-RU" sz="3400" dirty="0">
                <a:solidFill>
                  <a:schemeClr val="tx1"/>
                </a:solidFill>
              </a:rPr>
              <a:t>Г) в неперспективной </a:t>
            </a:r>
            <a:r>
              <a:rPr lang="ru-RU" sz="3400" dirty="0" smtClean="0">
                <a:solidFill>
                  <a:schemeClr val="tx1"/>
                </a:solidFill>
              </a:rPr>
              <a:t>деревне</a:t>
            </a:r>
            <a:endParaRPr lang="ru-RU" sz="34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3400" dirty="0">
                <a:solidFill>
                  <a:schemeClr val="tx1"/>
                </a:solidFill>
              </a:rPr>
              <a:t> </a:t>
            </a:r>
          </a:p>
          <a:p>
            <a:r>
              <a:rPr lang="ru-RU" sz="3400" b="1" i="1" dirty="0">
                <a:solidFill>
                  <a:schemeClr val="tx1"/>
                </a:solidFill>
              </a:rPr>
              <a:t>2. Что отражает заголовок?</a:t>
            </a:r>
            <a:endParaRPr lang="ru-RU" sz="34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3400" dirty="0">
                <a:solidFill>
                  <a:schemeClr val="tx1"/>
                </a:solidFill>
              </a:rPr>
              <a:t>А) тему текста</a:t>
            </a:r>
          </a:p>
          <a:p>
            <a:pPr marL="68580" indent="0">
              <a:buNone/>
            </a:pPr>
            <a:r>
              <a:rPr lang="ru-RU" sz="3400" dirty="0">
                <a:solidFill>
                  <a:schemeClr val="tx1"/>
                </a:solidFill>
              </a:rPr>
              <a:t>Б) основную мысль</a:t>
            </a:r>
          </a:p>
          <a:p>
            <a:pPr marL="68580" indent="0">
              <a:buNone/>
            </a:pPr>
            <a:r>
              <a:rPr lang="ru-RU" sz="3400" dirty="0">
                <a:solidFill>
                  <a:schemeClr val="tx1"/>
                </a:solidFill>
              </a:rPr>
              <a:t> </a:t>
            </a:r>
          </a:p>
          <a:p>
            <a:r>
              <a:rPr lang="ru-RU" sz="3400" b="1" i="1" dirty="0">
                <a:solidFill>
                  <a:schemeClr val="tx1"/>
                </a:solidFill>
              </a:rPr>
              <a:t>3. Придумайте свой заголовок, чтобы в нём отражалась идея рассказа</a:t>
            </a:r>
            <a:r>
              <a:rPr lang="ru-RU" sz="3400" dirty="0">
                <a:solidFill>
                  <a:schemeClr val="tx1"/>
                </a:solidFill>
              </a:rPr>
              <a:t>.</a:t>
            </a:r>
          </a:p>
          <a:p>
            <a:pPr marL="68580" indent="0">
              <a:buNone/>
            </a:pPr>
            <a:r>
              <a:rPr lang="ru-RU" sz="3400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ru-RU" sz="3400" b="1" i="1" dirty="0">
                <a:solidFill>
                  <a:schemeClr val="tx1"/>
                </a:solidFill>
              </a:rPr>
              <a:t>4. В каких произведениях русских и зарубежных авторов поднимается проблема «отцов и детей»?</a:t>
            </a:r>
            <a:r>
              <a:rPr lang="ru-RU" sz="3400" dirty="0">
                <a:solidFill>
                  <a:schemeClr val="tx1"/>
                </a:solidFill>
              </a:rPr>
              <a:t>  </a:t>
            </a:r>
            <a:r>
              <a:rPr lang="ru-RU" sz="3400" i="1" dirty="0">
                <a:solidFill>
                  <a:schemeClr val="tx1"/>
                </a:solidFill>
              </a:rPr>
              <a:t>(не более 5 произведений</a:t>
            </a:r>
            <a:r>
              <a:rPr lang="ru-RU" sz="3400" i="1" dirty="0" smtClean="0">
                <a:solidFill>
                  <a:schemeClr val="tx1"/>
                </a:solidFill>
              </a:rPr>
              <a:t>)</a:t>
            </a:r>
          </a:p>
          <a:p>
            <a:pPr marL="68580" indent="0">
              <a:buNone/>
            </a:pPr>
            <a:r>
              <a:rPr lang="ru-RU" sz="3400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34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ru-RU" sz="34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282049"/>
            <a:ext cx="2243138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634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560840" cy="5472608"/>
          </a:xfrm>
        </p:spPr>
        <p:txBody>
          <a:bodyPr>
            <a:noAutofit/>
          </a:bodyPr>
          <a:lstStyle/>
          <a:p>
            <a:r>
              <a:rPr lang="ru-RU" sz="1600" b="1" i="1" dirty="0">
                <a:solidFill>
                  <a:schemeClr val="tx1"/>
                </a:solidFill>
              </a:rPr>
              <a:t>5. В чём заключается  смысл последнего предложения рассказа?</a:t>
            </a:r>
            <a:endParaRPr lang="ru-RU" sz="16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b="1" i="1" dirty="0">
                <a:solidFill>
                  <a:schemeClr val="tx1"/>
                </a:solidFill>
              </a:rPr>
              <a:t>6. Представьте себя членом жюри. В какой бы номинации победил рассказ Крупина? Ответ обоснуйте.</a:t>
            </a:r>
            <a:endParaRPr lang="ru-RU" sz="16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b="1" i="1" dirty="0">
                <a:solidFill>
                  <a:schemeClr val="tx1"/>
                </a:solidFill>
              </a:rPr>
              <a:t>7.Разделяете ли вы авторскую точку зрения: «идёт нашествие на Россию»? Обоснуйте свой ответ.</a:t>
            </a:r>
            <a:endParaRPr lang="ru-RU" sz="16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1600" dirty="0">
              <a:solidFill>
                <a:schemeClr val="tx1"/>
              </a:solidFill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656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7848872" cy="5472608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i="1" dirty="0">
                <a:solidFill>
                  <a:schemeClr val="tx1"/>
                </a:solidFill>
              </a:rPr>
              <a:t>Прочитайте отрывок из повести В.Г. Распутина «Прощание с Матёрой»  и ответьте на вопросы</a:t>
            </a:r>
            <a:r>
              <a:rPr lang="ru-RU" sz="7200" b="1" i="1" dirty="0" smtClean="0">
                <a:solidFill>
                  <a:schemeClr val="tx1"/>
                </a:solidFill>
              </a:rPr>
              <a:t>.</a:t>
            </a:r>
          </a:p>
          <a:p>
            <a:pPr marL="68580" indent="0">
              <a:buNone/>
            </a:pPr>
            <a:endParaRPr lang="ru-RU" sz="72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        … </a:t>
            </a:r>
            <a:r>
              <a:rPr lang="ru-RU" sz="7200" dirty="0">
                <a:solidFill>
                  <a:schemeClr val="tx1"/>
                </a:solidFill>
              </a:rPr>
              <a:t>Когда Павел уехал, она пошла, еще не остыв, не успокоившись после этого разговора, на кладбище. День опускался, солнце скатилось больше чем наполовину и грело сухим остывающим зноем…</a:t>
            </a:r>
          </a:p>
          <a:p>
            <a:pPr marL="68580" indent="0">
              <a:buNone/>
            </a:pP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smtClean="0">
                <a:solidFill>
                  <a:schemeClr val="tx1"/>
                </a:solidFill>
              </a:rPr>
              <a:t>       Воротца </a:t>
            </a:r>
            <a:r>
              <a:rPr lang="ru-RU" sz="7200" dirty="0">
                <a:solidFill>
                  <a:schemeClr val="tx1"/>
                </a:solidFill>
              </a:rPr>
              <a:t>на кладбище были распахнуты, а сразу за воротцами, на первой же полянке, чернела большим пятном выжженная земля. Дарья вскинула голову и не увидела на могилках ни крестов, ни тумбочек, ни оградок - то, чему помешали старухи в начале лета, выступив войной против незнакомых мужиков, потихоньку под один огонь и дым сделано было теперь. Но теперь Дарья не почувствовала ни возмущения, ни обиды - один конец. Много чего было видано и вынесено с той поры - сердце закаменело…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ru-RU" sz="7200" dirty="0">
                <a:solidFill>
                  <a:schemeClr val="tx1"/>
                </a:solidFill>
              </a:rPr>
              <a:t>      Она повернула влево и отыскала в глубине леска холмик, под которым лежали отец и мать, те, кто дал ей жизнь. Холмик был запачкан землей от вывернутого креста…</a:t>
            </a:r>
          </a:p>
          <a:p>
            <a:pPr marL="68580" indent="0">
              <a:buNone/>
            </a:pP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smtClean="0">
                <a:solidFill>
                  <a:schemeClr val="tx1"/>
                </a:solidFill>
              </a:rPr>
              <a:t>       И </a:t>
            </a:r>
            <a:r>
              <a:rPr lang="ru-RU" sz="7200" dirty="0">
                <a:solidFill>
                  <a:schemeClr val="tx1"/>
                </a:solidFill>
              </a:rPr>
              <a:t>жутко, грешно, и угодно было думать, что, быть может, и в их жизни, как и в ее, есть какой-то долей участие тех двоих, лежащих в глуби, откуда питаются корни. Все, все кругом родное...</a:t>
            </a:r>
            <a:r>
              <a:rPr lang="ru-RU" sz="4500" dirty="0">
                <a:solidFill>
                  <a:schemeClr val="tx1"/>
                </a:solidFill>
              </a:rPr>
              <a:t/>
            </a:r>
            <a:br>
              <a:rPr lang="ru-RU" sz="4500" dirty="0">
                <a:solidFill>
                  <a:schemeClr val="tx1"/>
                </a:solidFill>
              </a:rPr>
            </a:br>
            <a:r>
              <a:rPr lang="ru-RU" sz="4500" dirty="0">
                <a:solidFill>
                  <a:schemeClr val="tx1"/>
                </a:solidFill>
              </a:rPr>
              <a:t>     </a:t>
            </a:r>
          </a:p>
        </p:txBody>
      </p:sp>
    </p:spTree>
    <p:extLst>
      <p:ext uri="{BB962C8B-B14F-4D97-AF65-F5344CB8AC3E}">
        <p14:creationId xmlns:p14="http://schemas.microsoft.com/office/powerpoint/2010/main" val="371177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08720"/>
            <a:ext cx="7200916" cy="492390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Оценка читательской грамотности </a:t>
            </a:r>
            <a:r>
              <a:rPr lang="ru-RU" dirty="0">
                <a:solidFill>
                  <a:schemeClr val="tx1"/>
                </a:solidFill>
              </a:rPr>
              <a:t>—  </a:t>
            </a:r>
            <a:r>
              <a:rPr lang="ru-RU" i="1" dirty="0">
                <a:solidFill>
                  <a:schemeClr val="tx1"/>
                </a:solidFill>
              </a:rPr>
              <a:t>одна из </a:t>
            </a:r>
            <a:r>
              <a:rPr lang="ru-RU" b="1" i="1" dirty="0">
                <a:solidFill>
                  <a:schemeClr val="tx1"/>
                </a:solidFill>
              </a:rPr>
              <a:t>важнейших составляющих</a:t>
            </a:r>
            <a:r>
              <a:rPr lang="ru-RU" i="1" dirty="0">
                <a:solidFill>
                  <a:schemeClr val="tx1"/>
                </a:solidFill>
              </a:rPr>
              <a:t> оценки </a:t>
            </a:r>
            <a:r>
              <a:rPr lang="ru-RU" i="1" dirty="0" smtClean="0">
                <a:solidFill>
                  <a:schemeClr val="tx1"/>
                </a:solidFill>
              </a:rPr>
              <a:t>функциональной </a:t>
            </a:r>
            <a:r>
              <a:rPr lang="ru-RU" i="1" dirty="0">
                <a:solidFill>
                  <a:schemeClr val="tx1"/>
                </a:solidFill>
              </a:rPr>
              <a:t>грамотности школьника.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Предметом измерения </a:t>
            </a:r>
            <a:r>
              <a:rPr lang="ru-RU" b="1" dirty="0">
                <a:solidFill>
                  <a:schemeClr val="tx1"/>
                </a:solidFill>
              </a:rPr>
              <a:t>является чтение </a:t>
            </a:r>
            <a:r>
              <a:rPr lang="ru-RU" dirty="0">
                <a:solidFill>
                  <a:schemeClr val="tx1"/>
                </a:solidFill>
              </a:rPr>
              <a:t>как </a:t>
            </a:r>
            <a:r>
              <a:rPr lang="ru-RU" b="1" i="1" dirty="0">
                <a:solidFill>
                  <a:schemeClr val="tx1"/>
                </a:solidFill>
              </a:rPr>
              <a:t>сложноорганизованная деятельность </a:t>
            </a:r>
            <a:r>
              <a:rPr lang="ru-RU" dirty="0">
                <a:solidFill>
                  <a:schemeClr val="tx1"/>
                </a:solidFill>
              </a:rPr>
              <a:t>по </a:t>
            </a:r>
            <a:r>
              <a:rPr lang="ru-RU" b="1" i="1" dirty="0">
                <a:solidFill>
                  <a:schemeClr val="tx1"/>
                </a:solidFill>
              </a:rPr>
              <a:t>восприятию, пониманию и </a:t>
            </a:r>
            <a:r>
              <a:rPr lang="ru-RU" b="1" i="1" dirty="0" smtClean="0">
                <a:solidFill>
                  <a:schemeClr val="tx1"/>
                </a:solidFill>
              </a:rPr>
              <a:t>использованию </a:t>
            </a:r>
            <a:r>
              <a:rPr lang="ru-RU" dirty="0">
                <a:solidFill>
                  <a:schemeClr val="tx1"/>
                </a:solidFill>
              </a:rPr>
              <a:t>текстов.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</a:t>
            </a:r>
            <a:r>
              <a:rPr lang="ru-RU" dirty="0">
                <a:solidFill>
                  <a:schemeClr val="tx1"/>
                </a:solidFill>
              </a:rPr>
              <a:t> мире уже накоплен </a:t>
            </a:r>
            <a:r>
              <a:rPr lang="ru-RU" dirty="0" smtClean="0">
                <a:solidFill>
                  <a:schemeClr val="tx1"/>
                </a:solidFill>
              </a:rPr>
              <a:t>значительный </a:t>
            </a:r>
            <a:r>
              <a:rPr lang="ru-RU" dirty="0">
                <a:solidFill>
                  <a:schemeClr val="tx1"/>
                </a:solidFill>
              </a:rPr>
              <a:t>опыт оценивания читательской </a:t>
            </a:r>
            <a:r>
              <a:rPr lang="ru-RU" dirty="0" smtClean="0">
                <a:solidFill>
                  <a:schemeClr val="tx1"/>
                </a:solidFill>
              </a:rPr>
              <a:t>грамотности</a:t>
            </a:r>
            <a:r>
              <a:rPr lang="ru-RU" dirty="0">
                <a:solidFill>
                  <a:schemeClr val="tx1"/>
                </a:solidFill>
              </a:rPr>
              <a:t>, прежде всего в исследованиях PIRLS и PISA</a:t>
            </a:r>
          </a:p>
        </p:txBody>
      </p:sp>
    </p:spTree>
    <p:extLst>
      <p:ext uri="{BB962C8B-B14F-4D97-AF65-F5344CB8AC3E}">
        <p14:creationId xmlns:p14="http://schemas.microsoft.com/office/powerpoint/2010/main" val="345163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08721"/>
            <a:ext cx="7416939" cy="194421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       Дарья </a:t>
            </a:r>
            <a:r>
              <a:rPr lang="ru-RU" dirty="0">
                <a:solidFill>
                  <a:schemeClr val="tx1"/>
                </a:solidFill>
              </a:rPr>
              <a:t>поклонилась могильному холму и опустилась рядом на землю. Ветерок сюда не пробивался, было тихо, лишь сухо и колко шуршали трынки. Дым еще не убил того особого, дразнящего и сладковатого запаха, какой стоит только на кладбище и чудится духом человеческого </a:t>
            </a:r>
            <a:r>
              <a:rPr lang="ru-RU" dirty="0" err="1">
                <a:solidFill>
                  <a:schemeClr val="tx1"/>
                </a:solidFill>
              </a:rPr>
              <a:t>избывания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6146" name="Picture 2" descr="Прощание с Матерой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52936"/>
            <a:ext cx="4750758" cy="356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79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7929445" cy="5472608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smtClean="0">
                <a:solidFill>
                  <a:schemeClr val="tx1"/>
                </a:solidFill>
              </a:rPr>
              <a:t>  Она </a:t>
            </a:r>
            <a:r>
              <a:rPr lang="ru-RU" dirty="0">
                <a:solidFill>
                  <a:schemeClr val="tx1"/>
                </a:solidFill>
              </a:rPr>
              <a:t>прикрыла глаза, чтоб не видеть ни дыма, ни разоренных могил, и, покачиваясь усыпляющими движениями вперед-назад, как бы отлетая от одного состояния и правя к другому, набираясь облегчающей </a:t>
            </a:r>
            <a:r>
              <a:rPr lang="ru-RU" dirty="0" err="1">
                <a:solidFill>
                  <a:schemeClr val="tx1"/>
                </a:solidFill>
              </a:rPr>
              <a:t>небыти</a:t>
            </a:r>
            <a:r>
              <a:rPr lang="ru-RU" dirty="0">
                <a:solidFill>
                  <a:schemeClr val="tx1"/>
                </a:solidFill>
              </a:rPr>
              <a:t>, тихонько объявилась: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      - Это я, тятька. Я это, мамка.- Голос был неверный, </a:t>
            </a:r>
            <a:r>
              <a:rPr lang="ru-RU" dirty="0" err="1">
                <a:solidFill>
                  <a:schemeClr val="tx1"/>
                </a:solidFill>
              </a:rPr>
              <a:t>вяклый</a:t>
            </a:r>
            <a:r>
              <a:rPr lang="ru-RU" dirty="0">
                <a:solidFill>
                  <a:schemeClr val="tx1"/>
                </a:solidFill>
              </a:rPr>
              <a:t>, и, помолчав, подождав, когда придет нужный, она повторила то же самое уже другим, годным для дальнего проникновения тоном.- Вот пришла. Совсем </a:t>
            </a:r>
            <a:r>
              <a:rPr lang="ru-RU" dirty="0" err="1">
                <a:solidFill>
                  <a:schemeClr val="tx1"/>
                </a:solidFill>
              </a:rPr>
              <a:t>ослобонилась</a:t>
            </a:r>
            <a:r>
              <a:rPr lang="ru-RU" dirty="0">
                <a:solidFill>
                  <a:schemeClr val="tx1"/>
                </a:solidFill>
              </a:rPr>
              <a:t>, корову и ту </a:t>
            </a:r>
            <a:r>
              <a:rPr lang="ru-RU" dirty="0" err="1">
                <a:solidFill>
                  <a:schemeClr val="tx1"/>
                </a:solidFill>
              </a:rPr>
              <a:t>седни</a:t>
            </a:r>
            <a:r>
              <a:rPr lang="ru-RU" dirty="0">
                <a:solidFill>
                  <a:schemeClr val="tx1"/>
                </a:solidFill>
              </a:rPr>
              <a:t> увезли. Можно помирать. А помирать, тятька, придется мне мимо Матеры. Не лягу я к вам, </a:t>
            </a:r>
            <a:r>
              <a:rPr lang="ru-RU" dirty="0" err="1">
                <a:solidFill>
                  <a:schemeClr val="tx1"/>
                </a:solidFill>
              </a:rPr>
              <a:t>ниче</a:t>
            </a:r>
            <a:r>
              <a:rPr lang="ru-RU" dirty="0">
                <a:solidFill>
                  <a:schemeClr val="tx1"/>
                </a:solidFill>
              </a:rPr>
              <a:t> не выйдет. И вас хотела с собой взять, чтоб там вместе </a:t>
            </a:r>
            <a:r>
              <a:rPr lang="ru-RU" dirty="0" err="1">
                <a:solidFill>
                  <a:schemeClr val="tx1"/>
                </a:solidFill>
              </a:rPr>
              <a:t>лягчи</a:t>
            </a:r>
            <a:r>
              <a:rPr lang="ru-RU" dirty="0">
                <a:solidFill>
                  <a:schemeClr val="tx1"/>
                </a:solidFill>
              </a:rPr>
              <a:t>, и это не выйдет. Не сердитесь на меня, я не виноватая. Я-то виноватая, виноватая, я уж потому виноватая, что это я, на меня пало. А я бестолковая, не знала, че делать. Ты мне, тятька, </a:t>
            </a:r>
            <a:r>
              <a:rPr lang="ru-RU" dirty="0" err="1">
                <a:solidFill>
                  <a:schemeClr val="tx1"/>
                </a:solidFill>
              </a:rPr>
              <a:t>говорел</a:t>
            </a:r>
            <a:r>
              <a:rPr lang="ru-RU" dirty="0">
                <a:solidFill>
                  <a:schemeClr val="tx1"/>
                </a:solidFill>
              </a:rPr>
              <a:t>, чтоб я долго жила... я послушалась, жила. А </a:t>
            </a:r>
            <a:r>
              <a:rPr lang="ru-RU" dirty="0" err="1">
                <a:solidFill>
                  <a:schemeClr val="tx1"/>
                </a:solidFill>
              </a:rPr>
              <a:t>нашто</a:t>
            </a:r>
            <a:r>
              <a:rPr lang="ru-RU" dirty="0">
                <a:solidFill>
                  <a:schemeClr val="tx1"/>
                </a:solidFill>
              </a:rPr>
              <a:t> было столь жить, надо бы к вам, мы бы вместе и были. А теперь че? Не помереть мне в </a:t>
            </a:r>
            <a:r>
              <a:rPr lang="ru-RU" dirty="0" err="1">
                <a:solidFill>
                  <a:schemeClr val="tx1"/>
                </a:solidFill>
              </a:rPr>
              <a:t>спокое</a:t>
            </a:r>
            <a:r>
              <a:rPr lang="ru-RU" dirty="0">
                <a:solidFill>
                  <a:schemeClr val="tx1"/>
                </a:solidFill>
              </a:rPr>
              <a:t>, что я от вас отказалась, что это на моем, не на чьем веку отрубит наш род и унесет. Ой, унесет, унесет... А я, клятая, отделяюсь, другое поселенье зачну. Кто мне такое простит?! Тятька! Мамка! Я-то в чем виноватая? - Она уткнулась лицом в траву на могильном холме, плечи ее вздрагивали. И туда, в траву, в землю, горько пожаловалась: - </a:t>
            </a:r>
            <a:r>
              <a:rPr lang="ru-RU" dirty="0" err="1">
                <a:solidFill>
                  <a:schemeClr val="tx1"/>
                </a:solidFill>
              </a:rPr>
              <a:t>Ды</a:t>
            </a:r>
            <a:r>
              <a:rPr lang="ru-RU" dirty="0">
                <a:solidFill>
                  <a:schemeClr val="tx1"/>
                </a:solidFill>
              </a:rPr>
              <a:t>-ы-</a:t>
            </a:r>
            <a:r>
              <a:rPr lang="ru-RU" dirty="0" err="1">
                <a:solidFill>
                  <a:schemeClr val="tx1"/>
                </a:solidFill>
              </a:rPr>
              <a:t>ымно</a:t>
            </a:r>
            <a:r>
              <a:rPr lang="ru-RU" dirty="0">
                <a:solidFill>
                  <a:schemeClr val="tx1"/>
                </a:solidFill>
              </a:rPr>
              <a:t>, дымно у нас. </a:t>
            </a:r>
            <a:r>
              <a:rPr lang="ru-RU" dirty="0" err="1">
                <a:solidFill>
                  <a:schemeClr val="tx1"/>
                </a:solidFill>
              </a:rPr>
              <a:t>Продыху</a:t>
            </a:r>
            <a:r>
              <a:rPr lang="ru-RU" dirty="0">
                <a:solidFill>
                  <a:schemeClr val="tx1"/>
                </a:solidFill>
              </a:rPr>
              <a:t> нету от дыму. Сами видите. А меня-то вы видите? Видите, какая я стала? Я ваша, ваша, мне к вам надо... рази можно меня к живым? Я ж туда непригодная, я вашего веку…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0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764704"/>
            <a:ext cx="7632848" cy="5544616"/>
          </a:xfrm>
        </p:spPr>
        <p:txBody>
          <a:bodyPr>
            <a:normAutofit fontScale="47500" lnSpcReduction="20000"/>
          </a:bodyPr>
          <a:lstStyle/>
          <a:p>
            <a:r>
              <a:rPr lang="ru-RU" sz="3400" b="1" i="1" dirty="0">
                <a:solidFill>
                  <a:schemeClr val="tx1"/>
                </a:solidFill>
              </a:rPr>
              <a:t>8. Как вы думаете, что объединяет рассказ Крупина и фрагмент произведения Распутина?</a:t>
            </a:r>
            <a:endParaRPr lang="ru-RU" sz="34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3400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ru-RU" sz="3400" b="1" i="1" dirty="0">
                <a:solidFill>
                  <a:schemeClr val="tx1"/>
                </a:solidFill>
              </a:rPr>
              <a:t>9. В чём сходство и различие главных героев</a:t>
            </a:r>
            <a:r>
              <a:rPr lang="ru-RU" sz="3400" b="1" i="1" dirty="0" smtClean="0">
                <a:solidFill>
                  <a:schemeClr val="tx1"/>
                </a:solidFill>
              </a:rPr>
              <a:t>?</a:t>
            </a:r>
          </a:p>
          <a:p>
            <a:endParaRPr lang="ru-RU" sz="1800" b="1" i="1" dirty="0">
              <a:solidFill>
                <a:schemeClr val="tx1"/>
              </a:solidFill>
            </a:endParaRPr>
          </a:p>
          <a:p>
            <a:endParaRPr lang="ru-RU" sz="1800" b="1" i="1" dirty="0" smtClean="0">
              <a:solidFill>
                <a:schemeClr val="tx1"/>
              </a:solidFill>
            </a:endParaRPr>
          </a:p>
          <a:p>
            <a:endParaRPr lang="ru-RU" sz="1800" b="1" i="1" dirty="0">
              <a:solidFill>
                <a:schemeClr val="tx1"/>
              </a:solidFill>
            </a:endParaRPr>
          </a:p>
          <a:p>
            <a:endParaRPr lang="ru-RU" sz="1800" b="1" i="1" dirty="0" smtClean="0">
              <a:solidFill>
                <a:schemeClr val="tx1"/>
              </a:solidFill>
            </a:endParaRPr>
          </a:p>
          <a:p>
            <a:endParaRPr lang="ru-RU" sz="1800" b="1" i="1" dirty="0">
              <a:solidFill>
                <a:schemeClr val="tx1"/>
              </a:solidFill>
            </a:endParaRPr>
          </a:p>
          <a:p>
            <a:endParaRPr lang="ru-RU" sz="1800" b="1" i="1" dirty="0" smtClean="0">
              <a:solidFill>
                <a:schemeClr val="tx1"/>
              </a:solidFill>
            </a:endParaRPr>
          </a:p>
          <a:p>
            <a:endParaRPr lang="ru-RU" sz="1800" b="1" i="1" dirty="0" smtClean="0">
              <a:solidFill>
                <a:schemeClr val="tx1"/>
              </a:solidFill>
            </a:endParaRPr>
          </a:p>
          <a:p>
            <a:endParaRPr lang="ru-RU" sz="1800" b="1" i="1" dirty="0">
              <a:solidFill>
                <a:schemeClr val="tx1"/>
              </a:solidFill>
            </a:endParaRPr>
          </a:p>
          <a:p>
            <a:endParaRPr lang="ru-RU" sz="1900" b="1" i="1" dirty="0" smtClean="0">
              <a:solidFill>
                <a:schemeClr val="tx1"/>
              </a:solidFill>
            </a:endParaRPr>
          </a:p>
          <a:p>
            <a:endParaRPr lang="ru-RU" sz="1900" b="1" i="1" dirty="0">
              <a:solidFill>
                <a:schemeClr val="tx1"/>
              </a:solidFill>
            </a:endParaRP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endParaRPr lang="ru-RU" sz="2900" b="1" i="1" dirty="0" smtClean="0">
              <a:solidFill>
                <a:schemeClr val="tx1"/>
              </a:solidFill>
            </a:endParaRPr>
          </a:p>
          <a:p>
            <a:endParaRPr lang="ru-RU" sz="2900" b="1" i="1" dirty="0">
              <a:solidFill>
                <a:schemeClr val="tx1"/>
              </a:solidFill>
            </a:endParaRPr>
          </a:p>
          <a:p>
            <a:endParaRPr lang="ru-RU" sz="3400" b="1" i="1" dirty="0" smtClean="0">
              <a:solidFill>
                <a:schemeClr val="tx1"/>
              </a:solidFill>
            </a:endParaRPr>
          </a:p>
          <a:p>
            <a:r>
              <a:rPr lang="ru-RU" sz="3400" b="1" i="1" dirty="0" smtClean="0">
                <a:solidFill>
                  <a:schemeClr val="tx1"/>
                </a:solidFill>
              </a:rPr>
              <a:t>10</a:t>
            </a:r>
            <a:r>
              <a:rPr lang="ru-RU" sz="3400" b="1" i="1" dirty="0">
                <a:solidFill>
                  <a:schemeClr val="tx1"/>
                </a:solidFill>
              </a:rPr>
              <a:t>. Как вы думаете, смогут ли герои приспособиться к новым условиям жизни? Допишите свой финал рассказа В. Крупина (1-3 предложения).</a:t>
            </a:r>
            <a:endParaRPr lang="ru-RU" sz="34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3400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34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3400" dirty="0"/>
              <a:t> </a:t>
            </a:r>
          </a:p>
          <a:p>
            <a:endParaRPr lang="ru-RU" sz="1800" dirty="0"/>
          </a:p>
          <a:p>
            <a:endParaRPr lang="ru-RU" sz="1800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7" r="3898" b="15713"/>
          <a:stretch/>
        </p:blipFill>
        <p:spPr bwMode="auto">
          <a:xfrm>
            <a:off x="2051720" y="2420888"/>
            <a:ext cx="5223164" cy="1377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52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7344932" cy="5472608"/>
          </a:xfrm>
        </p:spPr>
        <p:txBody>
          <a:bodyPr>
            <a:normAutofit fontScale="77500" lnSpcReduction="20000"/>
          </a:bodyPr>
          <a:lstStyle/>
          <a:p>
            <a:pPr marL="68580" indent="0" algn="ctr">
              <a:buNone/>
            </a:pPr>
            <a:r>
              <a:rPr lang="ru-RU" sz="3100" b="1" dirty="0">
                <a:solidFill>
                  <a:schemeClr val="tx1"/>
                </a:solidFill>
              </a:rPr>
              <a:t>Р</a:t>
            </a:r>
            <a:r>
              <a:rPr lang="ru-RU" sz="3100" b="1" dirty="0" smtClean="0">
                <a:solidFill>
                  <a:schemeClr val="tx1"/>
                </a:solidFill>
              </a:rPr>
              <a:t>екомендации </a:t>
            </a:r>
            <a:r>
              <a:rPr lang="ru-RU" sz="3100" b="1" dirty="0">
                <a:solidFill>
                  <a:schemeClr val="tx1"/>
                </a:solidFill>
              </a:rPr>
              <a:t>к </a:t>
            </a:r>
            <a:r>
              <a:rPr lang="ru-RU" sz="3100" b="1" dirty="0" smtClean="0">
                <a:solidFill>
                  <a:schemeClr val="tx1"/>
                </a:solidFill>
              </a:rPr>
              <a:t>оцениванию</a:t>
            </a:r>
          </a:p>
          <a:p>
            <a:pPr marL="68580" indent="0" algn="ctr">
              <a:buNone/>
            </a:pPr>
            <a:endParaRPr lang="ru-RU" sz="3100" dirty="0">
              <a:solidFill>
                <a:schemeClr val="tx1"/>
              </a:solidFill>
            </a:endParaRPr>
          </a:p>
          <a:p>
            <a:r>
              <a:rPr lang="ru-RU" b="1" u="sng" dirty="0">
                <a:solidFill>
                  <a:schemeClr val="tx1"/>
                </a:solidFill>
              </a:rPr>
              <a:t>Задание 1 </a:t>
            </a:r>
            <a:endParaRPr lang="ru-RU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Деятельность</a:t>
            </a:r>
            <a:r>
              <a:rPr lang="ru-RU" dirty="0">
                <a:solidFill>
                  <a:schemeClr val="tx1"/>
                </a:solidFill>
              </a:rPr>
              <a:t>: Поиск информации, сопоставление фрагментов текста, реконструкция вопроса.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1 балл – указан правильный ответ.</a:t>
            </a:r>
          </a:p>
          <a:p>
            <a:r>
              <a:rPr lang="ru-RU" b="1" dirty="0">
                <a:solidFill>
                  <a:schemeClr val="tx1"/>
                </a:solidFill>
              </a:rPr>
              <a:t>Задание 2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Деятельность: Поиск информации, интерпретация, понимание.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1 балл – указан правильный ответ.</a:t>
            </a:r>
          </a:p>
          <a:p>
            <a:r>
              <a:rPr lang="ru-RU" b="1" dirty="0">
                <a:solidFill>
                  <a:schemeClr val="tx1"/>
                </a:solidFill>
              </a:rPr>
              <a:t>Задание 3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Деятельность:  Понимание на уровне содержания и подтекста, интерпретация, применение.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1 балл – указан правильный ответ.</a:t>
            </a:r>
          </a:p>
          <a:p>
            <a:r>
              <a:rPr lang="ru-RU" b="1" dirty="0">
                <a:solidFill>
                  <a:schemeClr val="tx1"/>
                </a:solidFill>
              </a:rPr>
              <a:t>Задание 4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Деятельность: Интерпретация текста, задания на аналогию и сравнение, поиск соответствия.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5 баллов (</a:t>
            </a:r>
            <a:r>
              <a:rPr lang="en-US" dirty="0">
                <a:solidFill>
                  <a:schemeClr val="tx1"/>
                </a:solidFill>
              </a:rPr>
              <a:t>max</a:t>
            </a:r>
            <a:r>
              <a:rPr lang="ru-RU" dirty="0">
                <a:solidFill>
                  <a:schemeClr val="tx1"/>
                </a:solidFill>
              </a:rPr>
              <a:t>.) - за каждое произведение, соответствующее заданию.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02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704856" cy="5544616"/>
          </a:xfrm>
        </p:spPr>
        <p:txBody>
          <a:bodyPr>
            <a:normAutofit fontScale="40000" lnSpcReduction="20000"/>
          </a:bodyPr>
          <a:lstStyle/>
          <a:p>
            <a:r>
              <a:rPr lang="ru-RU" sz="4600" b="1" dirty="0">
                <a:solidFill>
                  <a:schemeClr val="tx1"/>
                </a:solidFill>
              </a:rPr>
              <a:t>Задание 5</a:t>
            </a:r>
            <a:r>
              <a:rPr lang="ru-RU" sz="4600" dirty="0">
                <a:solidFill>
                  <a:schemeClr val="tx1"/>
                </a:solidFill>
              </a:rPr>
              <a:t> </a:t>
            </a:r>
          </a:p>
          <a:p>
            <a:pPr marL="68580" indent="0">
              <a:buNone/>
            </a:pPr>
            <a:r>
              <a:rPr lang="ru-RU" sz="4600" dirty="0">
                <a:solidFill>
                  <a:schemeClr val="tx1"/>
                </a:solidFill>
              </a:rPr>
              <a:t>Деятельность:  Анализ финала, синтез и оценка поведения.</a:t>
            </a:r>
          </a:p>
          <a:p>
            <a:pPr marL="68580" indent="0">
              <a:buNone/>
            </a:pPr>
            <a:r>
              <a:rPr lang="ru-RU" sz="4600" dirty="0">
                <a:solidFill>
                  <a:schemeClr val="tx1"/>
                </a:solidFill>
              </a:rPr>
              <a:t>2 балла – дан полный ответ на поставленный вопрос.</a:t>
            </a:r>
          </a:p>
          <a:p>
            <a:pPr marL="68580" indent="0">
              <a:buNone/>
            </a:pPr>
            <a:r>
              <a:rPr lang="ru-RU" sz="4600" dirty="0">
                <a:solidFill>
                  <a:schemeClr val="tx1"/>
                </a:solidFill>
              </a:rPr>
              <a:t>1 балл – ученик понимает в общих чертах силу протеста старика, но не видит его духовной стойкости.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Задание 6 </a:t>
            </a:r>
            <a:endParaRPr lang="ru-RU" sz="46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4600" dirty="0">
                <a:solidFill>
                  <a:schemeClr val="tx1"/>
                </a:solidFill>
              </a:rPr>
              <a:t>Деятельность: Рефлексия на содержание и на форму текста, аргументация.</a:t>
            </a:r>
          </a:p>
          <a:p>
            <a:pPr marL="68580" indent="0">
              <a:buNone/>
            </a:pPr>
            <a:r>
              <a:rPr lang="ru-RU" sz="4600" dirty="0">
                <a:solidFill>
                  <a:schemeClr val="tx1"/>
                </a:solidFill>
              </a:rPr>
              <a:t>2 балла – дан полный глубокий ответ, касающийся спасения России, её самобытности, памяти людей и сохранения своих корней и т.п. Выполнены оба задания.</a:t>
            </a:r>
          </a:p>
          <a:p>
            <a:pPr marL="68580" indent="0">
              <a:buNone/>
            </a:pPr>
            <a:r>
              <a:rPr lang="ru-RU" sz="4600" dirty="0">
                <a:solidFill>
                  <a:schemeClr val="tx1"/>
                </a:solidFill>
              </a:rPr>
              <a:t>1 балл – выполнено 1 задание</a:t>
            </a:r>
            <a:r>
              <a:rPr lang="ru-RU" sz="4000" dirty="0">
                <a:solidFill>
                  <a:schemeClr val="tx1"/>
                </a:solidFill>
              </a:rPr>
              <a:t>.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Задание 7 </a:t>
            </a:r>
            <a:endParaRPr lang="ru-RU" sz="46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4600" dirty="0">
                <a:solidFill>
                  <a:schemeClr val="tx1"/>
                </a:solidFill>
              </a:rPr>
              <a:t>Деятельность: Рефлексия на содержание и на форму текста, анализ, синтез, оценка.</a:t>
            </a:r>
          </a:p>
          <a:p>
            <a:pPr marL="68580" indent="0">
              <a:buNone/>
            </a:pPr>
            <a:r>
              <a:rPr lang="ru-RU" sz="4600" dirty="0">
                <a:solidFill>
                  <a:schemeClr val="tx1"/>
                </a:solidFill>
              </a:rPr>
              <a:t>2 балла – дан исчерпывающий ответ на поставленный вопрос, выражено согласие с авторской позицией.</a:t>
            </a:r>
          </a:p>
          <a:p>
            <a:pPr marL="68580" indent="0">
              <a:buNone/>
            </a:pPr>
            <a:r>
              <a:rPr lang="ru-RU" sz="4600" dirty="0">
                <a:solidFill>
                  <a:schemeClr val="tx1"/>
                </a:solidFill>
              </a:rPr>
              <a:t>1 балл – либо дан исчерпывающий ответ на поставленный вопрос, либо выражено согласие с авторской позицией</a:t>
            </a:r>
            <a:r>
              <a:rPr lang="ru-RU" sz="4000" dirty="0">
                <a:solidFill>
                  <a:schemeClr val="tx1"/>
                </a:solidFill>
              </a:rPr>
              <a:t>.</a:t>
            </a:r>
          </a:p>
          <a:p>
            <a:pPr marL="6858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3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776864" cy="5571981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>
                <a:solidFill>
                  <a:schemeClr val="tx1"/>
                </a:solidFill>
              </a:rPr>
              <a:t>Задание 8 </a:t>
            </a:r>
            <a:endParaRPr lang="ru-RU" sz="26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Деятельность: Рефлексия на содержание и на форму текста, аргументация.</a:t>
            </a:r>
          </a:p>
          <a:p>
            <a:pPr marL="6858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1 балл – дан полный глубокий ответ, касающийся памяти людей, их отношение к родным могилам и сохранения своих корней.</a:t>
            </a:r>
          </a:p>
          <a:p>
            <a:pPr marL="6858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 </a:t>
            </a:r>
          </a:p>
          <a:p>
            <a:r>
              <a:rPr lang="ru-RU" sz="2600" b="1" dirty="0">
                <a:solidFill>
                  <a:schemeClr val="tx1"/>
                </a:solidFill>
              </a:rPr>
              <a:t>Задание 9 </a:t>
            </a:r>
            <a:endParaRPr lang="ru-RU" sz="26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Деятельность: Рефлексия на содержание и на форму текста, анализ эпизодов.</a:t>
            </a:r>
          </a:p>
          <a:p>
            <a:pPr marL="6858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3 балла – при заполнении 3 строк (отличия и сходство героев).</a:t>
            </a:r>
          </a:p>
          <a:p>
            <a:pPr marL="6858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2 балла – при заполнении 2 горизонтальных строк.</a:t>
            </a:r>
          </a:p>
          <a:p>
            <a:pPr marL="6858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1 балл – при заполнении 1 горизонтальной строки.</a:t>
            </a:r>
          </a:p>
          <a:p>
            <a:pPr marL="6858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 </a:t>
            </a:r>
          </a:p>
          <a:p>
            <a:r>
              <a:rPr lang="ru-RU" sz="2600" b="1" dirty="0">
                <a:solidFill>
                  <a:schemeClr val="tx1"/>
                </a:solidFill>
              </a:rPr>
              <a:t>Задание 10 </a:t>
            </a:r>
            <a:endParaRPr lang="ru-RU" sz="26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Деятельность: Рефлексия на содержание и на форму текста, анализ, синтез, оценка.</a:t>
            </a:r>
          </a:p>
          <a:p>
            <a:pPr marL="6858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2 балла – дан ответ к обоим заданиям.</a:t>
            </a:r>
          </a:p>
          <a:p>
            <a:pPr marL="6858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1 балл – дан ответ к одному из заданий.</a:t>
            </a:r>
          </a:p>
          <a:p>
            <a:pPr marL="6858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6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08720"/>
            <a:ext cx="7200916" cy="4923909"/>
          </a:xfrm>
        </p:spPr>
        <p:txBody>
          <a:bodyPr>
            <a:normAutofit fontScale="85000" lnSpcReduction="20000"/>
          </a:bodyPr>
          <a:lstStyle/>
          <a:p>
            <a:pPr marL="68580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Оценка </a:t>
            </a:r>
            <a:r>
              <a:rPr lang="ru-RU" sz="2800" b="1" dirty="0" smtClean="0">
                <a:solidFill>
                  <a:schemeClr val="tx1"/>
                </a:solidFill>
              </a:rPr>
              <a:t>заданий</a:t>
            </a:r>
          </a:p>
          <a:p>
            <a:pPr marL="68580" indent="0" algn="ctr">
              <a:buNone/>
            </a:pPr>
            <a:endParaRPr lang="ru-RU" sz="2600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Верно выполненные задания: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№ 1-3, 8 – 1 балл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№ 4 – 5 баллов</a:t>
            </a: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№ 9 – 3 </a:t>
            </a:r>
            <a:r>
              <a:rPr lang="ru-RU" dirty="0" smtClean="0">
                <a:solidFill>
                  <a:schemeClr val="tx1"/>
                </a:solidFill>
              </a:rPr>
              <a:t>балла</a:t>
            </a:r>
            <a:endParaRPr lang="ru-RU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№ 5, 6, 7, 10 – 2 балла</a:t>
            </a:r>
          </a:p>
          <a:p>
            <a:pPr marL="6858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Итого:  </a:t>
            </a:r>
            <a:r>
              <a:rPr lang="ru-RU" b="1" dirty="0">
                <a:solidFill>
                  <a:schemeClr val="tx1"/>
                </a:solidFill>
              </a:rPr>
              <a:t>20 баллов.</a:t>
            </a:r>
            <a:endParaRPr lang="ru-RU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dirty="0">
                <a:solidFill>
                  <a:schemeClr val="tx1"/>
                </a:solidFill>
              </a:rPr>
              <a:t>Менее 10 баллов – низкий уровень</a:t>
            </a:r>
          </a:p>
          <a:p>
            <a:r>
              <a:rPr lang="ru-RU" dirty="0">
                <a:solidFill>
                  <a:schemeClr val="tx1"/>
                </a:solidFill>
              </a:rPr>
              <a:t>11-12 баллов – низкий средний уровень</a:t>
            </a:r>
          </a:p>
          <a:p>
            <a:r>
              <a:rPr lang="ru-RU" dirty="0">
                <a:solidFill>
                  <a:schemeClr val="tx1"/>
                </a:solidFill>
              </a:rPr>
              <a:t>13-14 баллов – средний уровень</a:t>
            </a:r>
          </a:p>
          <a:p>
            <a:r>
              <a:rPr lang="ru-RU" dirty="0">
                <a:solidFill>
                  <a:schemeClr val="tx1"/>
                </a:solidFill>
              </a:rPr>
              <a:t>15-17 баллов – высокий средний уровень</a:t>
            </a:r>
          </a:p>
          <a:p>
            <a:r>
              <a:rPr lang="ru-RU" dirty="0">
                <a:solidFill>
                  <a:schemeClr val="tx1"/>
                </a:solidFill>
              </a:rPr>
              <a:t>18-20 баллов – высокий уровень</a:t>
            </a:r>
          </a:p>
          <a:p>
            <a:pPr marL="6858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08720"/>
            <a:ext cx="2304256" cy="2647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62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124744"/>
            <a:ext cx="7344932" cy="4707885"/>
          </a:xfrm>
        </p:spPr>
        <p:txBody>
          <a:bodyPr/>
          <a:lstStyle/>
          <a:p>
            <a:pPr marL="6858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Ресурсы</a:t>
            </a:r>
          </a:p>
          <a:p>
            <a:pPr marL="68580" indent="0" algn="ctr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1. </a:t>
            </a:r>
            <a:r>
              <a:rPr lang="ru-RU" sz="1600" dirty="0" err="1" smtClean="0">
                <a:solidFill>
                  <a:schemeClr val="tx1"/>
                </a:solidFill>
              </a:rPr>
              <a:t>Гостева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Ю. Н., </a:t>
            </a:r>
            <a:r>
              <a:rPr lang="ru-RU" sz="1600" dirty="0" smtClean="0">
                <a:solidFill>
                  <a:schemeClr val="tx1"/>
                </a:solidFill>
              </a:rPr>
              <a:t>Кузнецова </a:t>
            </a:r>
            <a:r>
              <a:rPr lang="ru-RU" sz="1600" dirty="0">
                <a:solidFill>
                  <a:schemeClr val="tx1"/>
                </a:solidFill>
              </a:rPr>
              <a:t>М. И., Рябинина Л. А., Сидорова Г. А., Чабан Т. Ю. </a:t>
            </a:r>
            <a:r>
              <a:rPr lang="ru-RU" sz="1600" b="1" dirty="0" smtClean="0">
                <a:solidFill>
                  <a:schemeClr val="tx1"/>
                </a:solidFill>
              </a:rPr>
              <a:t>Теория </a:t>
            </a:r>
            <a:r>
              <a:rPr lang="ru-RU" sz="1600" b="1" dirty="0">
                <a:solidFill>
                  <a:schemeClr val="tx1"/>
                </a:solidFill>
              </a:rPr>
              <a:t>и практика оценивания читательской </a:t>
            </a:r>
            <a:r>
              <a:rPr lang="ru-RU" sz="1600" b="1" dirty="0" smtClean="0">
                <a:solidFill>
                  <a:schemeClr val="tx1"/>
                </a:solidFill>
              </a:rPr>
              <a:t>грамотно-</a:t>
            </a:r>
            <a:r>
              <a:rPr lang="ru-RU" sz="1600" b="1" dirty="0" err="1" smtClean="0">
                <a:solidFill>
                  <a:schemeClr val="tx1"/>
                </a:solidFill>
              </a:rPr>
              <a:t>сти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как компонента функциональной грамотности </a:t>
            </a:r>
            <a:r>
              <a:rPr lang="ru-RU" sz="1600" dirty="0">
                <a:solidFill>
                  <a:schemeClr val="tx1"/>
                </a:solidFill>
              </a:rPr>
              <a:t>// Отечественная и зарубежная педагогика. </a:t>
            </a:r>
            <a:r>
              <a:rPr lang="ru-RU" sz="1600" dirty="0" smtClean="0">
                <a:solidFill>
                  <a:schemeClr val="tx1"/>
                </a:solidFill>
              </a:rPr>
              <a:t>2019.</a:t>
            </a:r>
          </a:p>
          <a:p>
            <a:pPr marL="6858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2. </a:t>
            </a:r>
            <a:r>
              <a:rPr lang="ru-RU" sz="1600" dirty="0" smtClean="0">
                <a:solidFill>
                  <a:schemeClr val="tx1"/>
                </a:solidFill>
              </a:rPr>
              <a:t>Рождественская Л., </a:t>
            </a:r>
            <a:r>
              <a:rPr lang="ru-RU" sz="1600" dirty="0">
                <a:solidFill>
                  <a:schemeClr val="tx1"/>
                </a:solidFill>
              </a:rPr>
              <a:t>Л</a:t>
            </a:r>
            <a:r>
              <a:rPr lang="ru-RU" sz="1600" dirty="0" smtClean="0">
                <a:solidFill>
                  <a:schemeClr val="tx1"/>
                </a:solidFill>
              </a:rPr>
              <a:t>огвина И. </a:t>
            </a:r>
            <a:r>
              <a:rPr lang="ru-RU" sz="1600" b="1" dirty="0" smtClean="0">
                <a:solidFill>
                  <a:schemeClr val="tx1"/>
                </a:solidFill>
              </a:rPr>
              <a:t>Формирование </a:t>
            </a:r>
            <a:r>
              <a:rPr lang="ru-RU" sz="1600" b="1" dirty="0">
                <a:solidFill>
                  <a:schemeClr val="tx1"/>
                </a:solidFill>
              </a:rPr>
              <a:t>навыков функционального </a:t>
            </a:r>
            <a:r>
              <a:rPr lang="ru-RU" sz="1600" b="1" dirty="0" smtClean="0">
                <a:solidFill>
                  <a:schemeClr val="tx1"/>
                </a:solidFill>
              </a:rPr>
              <a:t>чтения</a:t>
            </a:r>
            <a:r>
              <a:rPr lang="ru-RU" sz="1600" dirty="0" smtClean="0">
                <a:solidFill>
                  <a:schemeClr val="tx1"/>
                </a:solidFill>
              </a:rPr>
              <a:t>. Пособие </a:t>
            </a:r>
            <a:r>
              <a:rPr lang="ru-RU" sz="1600" dirty="0">
                <a:solidFill>
                  <a:schemeClr val="tx1"/>
                </a:solidFill>
              </a:rPr>
              <a:t>для </a:t>
            </a:r>
            <a:r>
              <a:rPr lang="ru-RU" sz="1600" dirty="0" smtClean="0">
                <a:solidFill>
                  <a:schemeClr val="tx1"/>
                </a:solidFill>
              </a:rPr>
              <a:t>учителя.  </a:t>
            </a:r>
            <a:r>
              <a:rPr lang="ru-RU" sz="1600" dirty="0">
                <a:solidFill>
                  <a:schemeClr val="tx1"/>
                </a:solidFill>
              </a:rPr>
              <a:t>Курс для учителей русского языка как родного (II – III ступень обучения)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3. </a:t>
            </a:r>
            <a:r>
              <a:rPr lang="ru-RU" sz="1600" b="1" dirty="0" smtClean="0">
                <a:solidFill>
                  <a:schemeClr val="tx1"/>
                </a:solidFill>
              </a:rPr>
              <a:t>Задачи на грамотность чтения</a:t>
            </a:r>
            <a:endParaRPr lang="ru-RU" sz="1600" b="1" dirty="0" smtClean="0">
              <a:solidFill>
                <a:schemeClr val="tx1"/>
              </a:solidFill>
              <a:hlinkClick r:id="rId2"/>
            </a:endParaRPr>
          </a:p>
          <a:p>
            <a:pPr marL="68580" indent="0">
              <a:buNone/>
            </a:pPr>
            <a:r>
              <a:rPr lang="en-US" sz="1400" dirty="0" smtClean="0">
                <a:hlinkClick r:id="rId2"/>
              </a:rPr>
              <a:t>http</a:t>
            </a:r>
            <a:r>
              <a:rPr lang="en-US" sz="1400" dirty="0">
                <a:hlinkClick r:id="rId2"/>
              </a:rPr>
              <a:t>://briop.ru/images/ACCYL/Metodika/%D0%97%D0%B0%D0%B4%D0%B0%D1%87%D0%B8_%D0%BD%D0%B0_%D0%B3%D1%80%D0%B0%D0%BC%D0%BE%D1%82%D0%BD%D0%BE%D1%81%D1%82%D1%8C_%</a:t>
            </a:r>
            <a:r>
              <a:rPr lang="en-US" sz="1400" dirty="0" smtClean="0">
                <a:hlinkClick r:id="rId2"/>
              </a:rPr>
              <a:t>D1%87%D1%82%D0%B5%D0%BD%D0%B8%D1%8F.pdf</a:t>
            </a:r>
            <a:r>
              <a:rPr lang="ru-RU" sz="1400" dirty="0" smtClean="0"/>
              <a:t> 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4. </a:t>
            </a:r>
            <a:r>
              <a:rPr lang="ru-RU" sz="1600" b="1" dirty="0" smtClean="0">
                <a:solidFill>
                  <a:schemeClr val="tx1"/>
                </a:solidFill>
              </a:rPr>
              <a:t>Интернет-ресурсы</a:t>
            </a:r>
            <a:endParaRPr lang="ru-RU" sz="1600" b="1" dirty="0">
              <a:solidFill>
                <a:schemeClr val="tx1"/>
              </a:solidFill>
            </a:endParaRPr>
          </a:p>
          <a:p>
            <a:pPr marL="411480" indent="-342900"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5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80728"/>
            <a:ext cx="7128908" cy="485190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Один из последних этапов  </a:t>
            </a:r>
            <a:r>
              <a:rPr lang="ru-RU" b="1" i="1" dirty="0">
                <a:solidFill>
                  <a:schemeClr val="tx1"/>
                </a:solidFill>
              </a:rPr>
              <a:t>разработки отечественного </a:t>
            </a:r>
            <a:r>
              <a:rPr lang="ru-RU" b="1" i="1" dirty="0" smtClean="0">
                <a:solidFill>
                  <a:schemeClr val="tx1"/>
                </a:solidFill>
              </a:rPr>
              <a:t>инструментария </a:t>
            </a:r>
            <a:r>
              <a:rPr lang="ru-RU" b="1" i="1" dirty="0">
                <a:solidFill>
                  <a:schemeClr val="tx1"/>
                </a:solidFill>
              </a:rPr>
              <a:t>оценки читательской </a:t>
            </a:r>
            <a:r>
              <a:rPr lang="ru-RU" b="1" i="1" dirty="0" smtClean="0">
                <a:solidFill>
                  <a:schemeClr val="tx1"/>
                </a:solidFill>
              </a:rPr>
              <a:t>грамотности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был связан с </a:t>
            </a:r>
            <a:r>
              <a:rPr lang="ru-RU" b="1" i="1" dirty="0">
                <a:solidFill>
                  <a:schemeClr val="tx1"/>
                </a:solidFill>
              </a:rPr>
              <a:t>введением ФГОС НОО и </a:t>
            </a:r>
            <a:r>
              <a:rPr lang="ru-RU" b="1" i="1" dirty="0" smtClean="0">
                <a:solidFill>
                  <a:schemeClr val="tx1"/>
                </a:solidFill>
              </a:rPr>
              <a:t>ООО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Особенностью данного этапа стало </a:t>
            </a:r>
            <a:r>
              <a:rPr lang="ru-RU" b="1" dirty="0">
                <a:solidFill>
                  <a:schemeClr val="tx1"/>
                </a:solidFill>
              </a:rPr>
              <a:t>оценивание читательской грамотности как </a:t>
            </a:r>
            <a:r>
              <a:rPr lang="ru-RU" b="1" dirty="0" err="1">
                <a:solidFill>
                  <a:schemeClr val="tx1"/>
                </a:solidFill>
              </a:rPr>
              <a:t>метапредметного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результата.</a:t>
            </a:r>
          </a:p>
          <a:p>
            <a:r>
              <a:rPr lang="ru-RU" b="1" dirty="0">
                <a:solidFill>
                  <a:schemeClr val="tx1"/>
                </a:solidFill>
              </a:rPr>
              <a:t> Спецификой </a:t>
            </a:r>
            <a:r>
              <a:rPr lang="ru-RU" dirty="0" smtClean="0">
                <a:solidFill>
                  <a:schemeClr val="tx1"/>
                </a:solidFill>
              </a:rPr>
              <a:t>предложенного </a:t>
            </a:r>
            <a:r>
              <a:rPr lang="ru-RU" dirty="0">
                <a:solidFill>
                  <a:schemeClr val="tx1"/>
                </a:solidFill>
              </a:rPr>
              <a:t>в этих проектах</a:t>
            </a:r>
            <a:r>
              <a:rPr lang="ru-RU" b="1" dirty="0">
                <a:solidFill>
                  <a:schemeClr val="tx1"/>
                </a:solidFill>
              </a:rPr>
              <a:t> инструментария было выделение особой группы умений, </a:t>
            </a:r>
            <a:r>
              <a:rPr lang="ru-RU" dirty="0">
                <a:solidFill>
                  <a:schemeClr val="tx1"/>
                </a:solidFill>
              </a:rPr>
              <a:t>связанных с </a:t>
            </a:r>
            <a:r>
              <a:rPr lang="ru-RU" b="1" i="1" dirty="0">
                <a:solidFill>
                  <a:schemeClr val="tx1"/>
                </a:solidFill>
              </a:rPr>
              <a:t>использованием информации </a:t>
            </a:r>
            <a:r>
              <a:rPr lang="ru-RU" dirty="0">
                <a:solidFill>
                  <a:schemeClr val="tx1"/>
                </a:solidFill>
              </a:rPr>
              <a:t>из текста для </a:t>
            </a:r>
            <a:r>
              <a:rPr lang="ru-RU" dirty="0" smtClean="0">
                <a:solidFill>
                  <a:schemeClr val="tx1"/>
                </a:solidFill>
              </a:rPr>
              <a:t>различных </a:t>
            </a:r>
            <a:r>
              <a:rPr lang="ru-RU" b="1" i="1" dirty="0">
                <a:solidFill>
                  <a:schemeClr val="tx1"/>
                </a:solidFill>
              </a:rPr>
              <a:t>целей.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350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5040560" cy="5472608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Читательская грамотность </a:t>
            </a:r>
            <a:r>
              <a:rPr lang="ru-RU" dirty="0">
                <a:solidFill>
                  <a:schemeClr val="tx1"/>
                </a:solidFill>
              </a:rPr>
              <a:t>—  способность человека </a:t>
            </a:r>
            <a:r>
              <a:rPr lang="ru-RU" b="1" i="1" dirty="0">
                <a:solidFill>
                  <a:schemeClr val="tx1"/>
                </a:solidFill>
              </a:rPr>
              <a:t>понимать, использовать, оценивать тексты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b="1" i="1" dirty="0">
                <a:solidFill>
                  <a:schemeClr val="tx1"/>
                </a:solidFill>
              </a:rPr>
              <a:t>размышлять</a:t>
            </a:r>
            <a:r>
              <a:rPr lang="ru-RU" dirty="0">
                <a:solidFill>
                  <a:schemeClr val="tx1"/>
                </a:solidFill>
              </a:rPr>
              <a:t> о них и </a:t>
            </a:r>
            <a:r>
              <a:rPr lang="ru-RU" b="1" i="1" dirty="0">
                <a:solidFill>
                  <a:schemeClr val="tx1"/>
                </a:solidFill>
              </a:rPr>
              <a:t>заниматься чтением </a:t>
            </a:r>
            <a:r>
              <a:rPr lang="ru-RU" dirty="0">
                <a:solidFill>
                  <a:schemeClr val="tx1"/>
                </a:solidFill>
              </a:rPr>
              <a:t>для того, чтобы </a:t>
            </a:r>
            <a:r>
              <a:rPr lang="ru-RU" b="1" i="1" dirty="0" smtClean="0">
                <a:solidFill>
                  <a:schemeClr val="tx1"/>
                </a:solidFill>
              </a:rPr>
              <a:t>достигать </a:t>
            </a:r>
            <a:r>
              <a:rPr lang="ru-RU" b="1" i="1" dirty="0">
                <a:solidFill>
                  <a:schemeClr val="tx1"/>
                </a:solidFill>
              </a:rPr>
              <a:t>своих целей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b="1" i="1" dirty="0">
                <a:solidFill>
                  <a:schemeClr val="tx1"/>
                </a:solidFill>
              </a:rPr>
              <a:t>расширять свои знания и возможности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>участвовать </a:t>
            </a:r>
            <a:r>
              <a:rPr lang="ru-RU" b="1" dirty="0">
                <a:solidFill>
                  <a:schemeClr val="tx1"/>
                </a:solidFill>
              </a:rPr>
              <a:t>в социальной </a:t>
            </a:r>
            <a:r>
              <a:rPr lang="ru-RU" b="1" dirty="0" smtClean="0">
                <a:solidFill>
                  <a:schemeClr val="tx1"/>
                </a:solidFill>
              </a:rPr>
              <a:t>жизни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pPr marL="68580" indent="0" algn="r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68580" indent="0" algn="r">
              <a:buNone/>
            </a:pP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пределение</a:t>
            </a:r>
            <a:r>
              <a:rPr lang="ru-RU" dirty="0">
                <a:solidFill>
                  <a:schemeClr val="tx1"/>
                </a:solidFill>
              </a:rPr>
              <a:t>, предложенное </a:t>
            </a:r>
            <a:r>
              <a:rPr lang="ru-RU" dirty="0" smtClean="0">
                <a:solidFill>
                  <a:schemeClr val="tx1"/>
                </a:solidFill>
              </a:rPr>
              <a:t>в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исследовании PISA)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Детский сайт &quot;Веснушка&quot; | » Чтение детям: почему так важно читать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56792"/>
            <a:ext cx="2880320" cy="408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19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08720"/>
            <a:ext cx="7416940" cy="4923909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   В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исследованиях </a:t>
            </a:r>
            <a:r>
              <a:rPr lang="ru-RU" dirty="0">
                <a:solidFill>
                  <a:schemeClr val="tx1"/>
                </a:solidFill>
              </a:rPr>
              <a:t>PISA </a:t>
            </a:r>
            <a:r>
              <a:rPr lang="ru-RU" dirty="0" smtClean="0">
                <a:solidFill>
                  <a:schemeClr val="tx1"/>
                </a:solidFill>
              </a:rPr>
              <a:t>предлагаемые тексты соответствуют </a:t>
            </a:r>
            <a:r>
              <a:rPr lang="ru-RU" b="1" i="1" dirty="0">
                <a:solidFill>
                  <a:schemeClr val="tx1"/>
                </a:solidFill>
              </a:rPr>
              <a:t>четырем типам ситуаций </a:t>
            </a:r>
            <a:r>
              <a:rPr lang="ru-RU" b="1" i="1" dirty="0" smtClean="0">
                <a:solidFill>
                  <a:schemeClr val="tx1"/>
                </a:solidFill>
              </a:rPr>
              <a:t>чтения: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1) </a:t>
            </a:r>
            <a:r>
              <a:rPr lang="ru-RU" b="1" dirty="0" smtClean="0">
                <a:solidFill>
                  <a:schemeClr val="tx1"/>
                </a:solidFill>
              </a:rPr>
              <a:t>чтение </a:t>
            </a:r>
            <a:r>
              <a:rPr lang="ru-RU" b="1" dirty="0">
                <a:solidFill>
                  <a:schemeClr val="tx1"/>
                </a:solidFill>
              </a:rPr>
              <a:t>для личных целей: </a:t>
            </a:r>
            <a:r>
              <a:rPr lang="ru-RU" dirty="0">
                <a:solidFill>
                  <a:schemeClr val="tx1"/>
                </a:solidFill>
              </a:rPr>
              <a:t>включает личные письма (в том числе </a:t>
            </a:r>
            <a:r>
              <a:rPr lang="ru-RU" dirty="0" smtClean="0">
                <a:solidFill>
                  <a:schemeClr val="tx1"/>
                </a:solidFill>
              </a:rPr>
              <a:t>блоги</a:t>
            </a:r>
            <a:r>
              <a:rPr lang="ru-RU" dirty="0">
                <a:solidFill>
                  <a:schemeClr val="tx1"/>
                </a:solidFill>
              </a:rPr>
              <a:t>, чаты, смс), художественную литературу, биографии и др.;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2) </a:t>
            </a:r>
            <a:r>
              <a:rPr lang="ru-RU" b="1" dirty="0" smtClean="0">
                <a:solidFill>
                  <a:schemeClr val="tx1"/>
                </a:solidFill>
              </a:rPr>
              <a:t>чтение </a:t>
            </a:r>
            <a:r>
              <a:rPr lang="ru-RU" b="1" dirty="0">
                <a:solidFill>
                  <a:schemeClr val="tx1"/>
                </a:solidFill>
              </a:rPr>
              <a:t>для общественных целей: </a:t>
            </a:r>
            <a:r>
              <a:rPr lang="ru-RU" dirty="0">
                <a:solidFill>
                  <a:schemeClr val="tx1"/>
                </a:solidFill>
              </a:rPr>
              <a:t>включает официальные </a:t>
            </a:r>
            <a:r>
              <a:rPr lang="ru-RU" dirty="0" smtClean="0">
                <a:solidFill>
                  <a:schemeClr val="tx1"/>
                </a:solidFill>
              </a:rPr>
              <a:t>документы</a:t>
            </a:r>
            <a:r>
              <a:rPr lang="ru-RU" dirty="0">
                <a:solidFill>
                  <a:schemeClr val="tx1"/>
                </a:solidFill>
              </a:rPr>
              <a:t>, например правила конкурса, тексты, где обсуждаются </a:t>
            </a:r>
            <a:r>
              <a:rPr lang="ru-RU" dirty="0" smtClean="0">
                <a:solidFill>
                  <a:schemeClr val="tx1"/>
                </a:solidFill>
              </a:rPr>
              <a:t>актуальные </a:t>
            </a:r>
            <a:r>
              <a:rPr lang="ru-RU" dirty="0">
                <a:solidFill>
                  <a:schemeClr val="tx1"/>
                </a:solidFill>
              </a:rPr>
              <a:t>общественные проблемы и др.;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3) </a:t>
            </a:r>
            <a:r>
              <a:rPr lang="ru-RU" b="1" dirty="0" smtClean="0">
                <a:solidFill>
                  <a:schemeClr val="tx1"/>
                </a:solidFill>
              </a:rPr>
              <a:t>чтение </a:t>
            </a:r>
            <a:r>
              <a:rPr lang="ru-RU" b="1" dirty="0">
                <a:solidFill>
                  <a:schemeClr val="tx1"/>
                </a:solidFill>
              </a:rPr>
              <a:t>для практических целей: </a:t>
            </a:r>
            <a:r>
              <a:rPr lang="ru-RU" dirty="0">
                <a:solidFill>
                  <a:schemeClr val="tx1"/>
                </a:solidFill>
              </a:rPr>
              <a:t>тексты инструкций, информация о товарах, услугах; реклама; путеводители и т. п.;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4) </a:t>
            </a:r>
            <a:r>
              <a:rPr lang="ru-RU" b="1" dirty="0" smtClean="0">
                <a:solidFill>
                  <a:schemeClr val="tx1"/>
                </a:solidFill>
              </a:rPr>
              <a:t>чтение </a:t>
            </a:r>
            <a:r>
              <a:rPr lang="ru-RU" b="1" dirty="0">
                <a:solidFill>
                  <a:schemeClr val="tx1"/>
                </a:solidFill>
              </a:rPr>
              <a:t>для получения образования: </a:t>
            </a:r>
            <a:r>
              <a:rPr lang="ru-RU" dirty="0">
                <a:solidFill>
                  <a:schemeClr val="tx1"/>
                </a:solidFill>
              </a:rPr>
              <a:t>включает учебную, справочную литературу, научно-популярные тексты. </a:t>
            </a:r>
          </a:p>
        </p:txBody>
      </p:sp>
    </p:spTree>
    <p:extLst>
      <p:ext uri="{BB962C8B-B14F-4D97-AF65-F5344CB8AC3E}">
        <p14:creationId xmlns:p14="http://schemas.microsoft.com/office/powerpoint/2010/main" val="1521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836712"/>
            <a:ext cx="7128908" cy="5400600"/>
          </a:xfrm>
        </p:spPr>
        <p:txBody>
          <a:bodyPr>
            <a:normAutofit fontScale="77500" lnSpcReduction="20000"/>
          </a:bodyPr>
          <a:lstStyle/>
          <a:p>
            <a:pPr marL="68580" indent="0" algn="ctr">
              <a:buNone/>
            </a:pPr>
            <a:r>
              <a:rPr lang="ru-RU" b="1" dirty="0"/>
              <a:t> </a:t>
            </a:r>
            <a:r>
              <a:rPr lang="ru-RU" sz="3100" b="1" dirty="0" smtClean="0">
                <a:solidFill>
                  <a:schemeClr val="tx1"/>
                </a:solidFill>
              </a:rPr>
              <a:t>Читательские </a:t>
            </a:r>
            <a:r>
              <a:rPr lang="ru-RU" sz="3100" b="1" dirty="0">
                <a:solidFill>
                  <a:schemeClr val="tx1"/>
                </a:solidFill>
              </a:rPr>
              <a:t>умения были </a:t>
            </a:r>
            <a:r>
              <a:rPr lang="ru-RU" sz="3100" b="1" dirty="0" smtClean="0">
                <a:solidFill>
                  <a:schemeClr val="tx1"/>
                </a:solidFill>
              </a:rPr>
              <a:t>сгруппированы </a:t>
            </a:r>
            <a:r>
              <a:rPr lang="ru-RU" sz="3100" b="1" dirty="0">
                <a:solidFill>
                  <a:schemeClr val="tx1"/>
                </a:solidFill>
              </a:rPr>
              <a:t>вокруг четырех видов деятельности</a:t>
            </a:r>
            <a:r>
              <a:rPr lang="ru-RU" sz="3100" b="1" dirty="0" smtClean="0">
                <a:solidFill>
                  <a:schemeClr val="tx1"/>
                </a:solidFill>
              </a:rPr>
              <a:t>:</a:t>
            </a:r>
          </a:p>
          <a:p>
            <a:pPr marL="6858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1</a:t>
            </a:r>
            <a:r>
              <a:rPr lang="ru-RU" b="1" i="1" dirty="0">
                <a:solidFill>
                  <a:schemeClr val="tx1"/>
                </a:solidFill>
              </a:rPr>
              <a:t>) находить и извлекать информацию</a:t>
            </a:r>
            <a:r>
              <a:rPr lang="ru-RU" dirty="0">
                <a:solidFill>
                  <a:schemeClr val="tx1"/>
                </a:solidFill>
              </a:rPr>
              <a:t>: определять место, где </a:t>
            </a:r>
            <a:r>
              <a:rPr lang="ru-RU" dirty="0" smtClean="0">
                <a:solidFill>
                  <a:schemeClr val="tx1"/>
                </a:solidFill>
              </a:rPr>
              <a:t>содержится </a:t>
            </a:r>
            <a:r>
              <a:rPr lang="ru-RU" dirty="0">
                <a:solidFill>
                  <a:schemeClr val="tx1"/>
                </a:solidFill>
              </a:rPr>
              <a:t>искомая информация (фрагмент текста, гиперссылка, сайт и т. д.), находить и извлекать одну или несколько единиц информации, расположенных в одном или разных фрагментах текста; определять наличие / отсутствие искомой информации в тексте;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2</a:t>
            </a:r>
            <a:r>
              <a:rPr lang="ru-RU" b="1" i="1" dirty="0">
                <a:solidFill>
                  <a:schemeClr val="tx1"/>
                </a:solidFill>
              </a:rPr>
              <a:t>) интегрировать и интерпретировать информацию: </a:t>
            </a:r>
            <a:r>
              <a:rPr lang="ru-RU" dirty="0">
                <a:solidFill>
                  <a:schemeClr val="tx1"/>
                </a:solidFill>
              </a:rPr>
              <a:t>понимать </a:t>
            </a:r>
            <a:r>
              <a:rPr lang="ru-RU" dirty="0" err="1">
                <a:solidFill>
                  <a:schemeClr val="tx1"/>
                </a:solidFill>
              </a:rPr>
              <a:t>фактологическую</a:t>
            </a:r>
            <a:r>
              <a:rPr lang="ru-RU" dirty="0">
                <a:solidFill>
                  <a:schemeClr val="tx1"/>
                </a:solidFill>
              </a:rPr>
              <a:t> информацию; понимать смысловую </a:t>
            </a:r>
            <a:r>
              <a:rPr lang="ru-RU" dirty="0" smtClean="0">
                <a:solidFill>
                  <a:schemeClr val="tx1"/>
                </a:solidFill>
              </a:rPr>
              <a:t>структуру </a:t>
            </a:r>
            <a:r>
              <a:rPr lang="ru-RU" dirty="0">
                <a:solidFill>
                  <a:schemeClr val="tx1"/>
                </a:solidFill>
              </a:rPr>
              <a:t>текста (тему, главную мысль / идею, общее назначение текста); понимать концептуальную информацию (авторскую позицию, коммуникативное намерение); понимать значение </a:t>
            </a:r>
            <a:r>
              <a:rPr lang="ru-RU" dirty="0" smtClean="0">
                <a:solidFill>
                  <a:schemeClr val="tx1"/>
                </a:solidFill>
              </a:rPr>
              <a:t>неизвестного </a:t>
            </a:r>
            <a:r>
              <a:rPr lang="ru-RU" dirty="0">
                <a:solidFill>
                  <a:schemeClr val="tx1"/>
                </a:solidFill>
              </a:rPr>
              <a:t>слова или выражения на основе контекста; </a:t>
            </a:r>
            <a:r>
              <a:rPr lang="ru-RU" dirty="0" smtClean="0">
                <a:solidFill>
                  <a:schemeClr val="tx1"/>
                </a:solidFill>
              </a:rPr>
              <a:t>устанавливать </a:t>
            </a:r>
            <a:r>
              <a:rPr lang="ru-RU" dirty="0">
                <a:solidFill>
                  <a:schemeClr val="tx1"/>
                </a:solidFill>
              </a:rPr>
              <a:t>связи между событиями или утверждениями; </a:t>
            </a:r>
            <a:r>
              <a:rPr lang="ru-RU" dirty="0" smtClean="0">
                <a:solidFill>
                  <a:schemeClr val="tx1"/>
                </a:solidFill>
              </a:rPr>
              <a:t>формулировать </a:t>
            </a:r>
            <a:r>
              <a:rPr lang="ru-RU" dirty="0">
                <a:solidFill>
                  <a:schemeClr val="tx1"/>
                </a:solidFill>
              </a:rPr>
              <a:t>выводы; соотносить изображение и вербальный текст; понимать чувства, мотивы, характеры героев; </a:t>
            </a:r>
          </a:p>
        </p:txBody>
      </p:sp>
    </p:spTree>
    <p:extLst>
      <p:ext uri="{BB962C8B-B14F-4D97-AF65-F5344CB8AC3E}">
        <p14:creationId xmlns:p14="http://schemas.microsoft.com/office/powerpoint/2010/main" val="42928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836712"/>
            <a:ext cx="7128908" cy="4995917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>
                <a:solidFill>
                  <a:schemeClr val="tx1"/>
                </a:solidFill>
              </a:rPr>
              <a:t>3) осмысливать и оценивать содержание и форму текста: </a:t>
            </a:r>
            <a:r>
              <a:rPr lang="ru-RU" dirty="0" smtClean="0">
                <a:solidFill>
                  <a:schemeClr val="tx1"/>
                </a:solidFill>
              </a:rPr>
              <a:t>оценивать </a:t>
            </a:r>
            <a:r>
              <a:rPr lang="ru-RU" dirty="0">
                <a:solidFill>
                  <a:schemeClr val="tx1"/>
                </a:solidFill>
              </a:rPr>
              <a:t>содержание текста и понимать назначение его структурных элементов; оценивать полноту и достоверность информации; обнаруживать противоречия в одном или нескольких текстах; высказывать и обосновывать собственную точку зрения по во- просу; обсуждаемому в тексте; оценивать форму текста;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4</a:t>
            </a:r>
            <a:r>
              <a:rPr lang="ru-RU" b="1" i="1" dirty="0">
                <a:solidFill>
                  <a:schemeClr val="tx1"/>
                </a:solidFill>
              </a:rPr>
              <a:t>) использовать информацию из текста</a:t>
            </a:r>
            <a:r>
              <a:rPr lang="ru-RU" dirty="0">
                <a:solidFill>
                  <a:schemeClr val="tx1"/>
                </a:solidFill>
              </a:rPr>
              <a:t>: применять полученную информацию для решения практической задачи без </a:t>
            </a:r>
            <a:r>
              <a:rPr lang="ru-RU" dirty="0" smtClean="0">
                <a:solidFill>
                  <a:schemeClr val="tx1"/>
                </a:solidFill>
              </a:rPr>
              <a:t>привлечения </a:t>
            </a:r>
            <a:r>
              <a:rPr lang="ru-RU" dirty="0">
                <a:solidFill>
                  <a:schemeClr val="tx1"/>
                </a:solidFill>
              </a:rPr>
              <a:t>или с привлечением фоновых знаний; формулировать на основе текста собственную гипотезу; прогнозировать на основе информации текста события, течение процесса и т. п.; </a:t>
            </a:r>
            <a:r>
              <a:rPr lang="ru-RU" dirty="0" smtClean="0">
                <a:solidFill>
                  <a:schemeClr val="tx1"/>
                </a:solidFill>
              </a:rPr>
              <a:t>предлагать </a:t>
            </a:r>
            <a:r>
              <a:rPr lang="ru-RU" dirty="0">
                <a:solidFill>
                  <a:schemeClr val="tx1"/>
                </a:solidFill>
              </a:rPr>
              <a:t>интерпретацию нового явления, принадлежащего к тому же классу явлений, который обсуждается в тексте (в том числе с переносом из одной предметной области в другую); выявлять связь между прочитанным и современной реальностью.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6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632848" cy="5472608"/>
          </a:xfrm>
        </p:spPr>
        <p:txBody>
          <a:bodyPr>
            <a:normAutofit fontScale="62500" lnSpcReduction="20000"/>
          </a:bodyPr>
          <a:lstStyle/>
          <a:p>
            <a:pPr marL="68580" indent="0" algn="ctr">
              <a:buNone/>
            </a:pPr>
            <a:r>
              <a:rPr lang="ru-RU" sz="4400" b="1" dirty="0" smtClean="0">
                <a:solidFill>
                  <a:schemeClr val="tx1"/>
                </a:solidFill>
              </a:rPr>
              <a:t>Оценивание читательской грамотности: таксономия </a:t>
            </a:r>
            <a:r>
              <a:rPr lang="ru-RU" sz="4400" b="1" dirty="0" err="1" smtClean="0">
                <a:solidFill>
                  <a:schemeClr val="tx1"/>
                </a:solidFill>
              </a:rPr>
              <a:t>Блума</a:t>
            </a:r>
            <a:endParaRPr lang="ru-RU" sz="4400" b="1" dirty="0" smtClean="0">
              <a:solidFill>
                <a:schemeClr val="tx1"/>
              </a:solidFill>
            </a:endParaRPr>
          </a:p>
          <a:p>
            <a:pPr marL="68580" indent="0" algn="ctr">
              <a:buNone/>
            </a:pPr>
            <a:endParaRPr lang="ru-RU" sz="4400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      В </a:t>
            </a:r>
            <a:r>
              <a:rPr lang="ru-RU" sz="3000" dirty="0">
                <a:solidFill>
                  <a:schemeClr val="tx1"/>
                </a:solidFill>
              </a:rPr>
              <a:t>50-60-е гг. XX века американский психолог </a:t>
            </a:r>
            <a:r>
              <a:rPr lang="ru-RU" sz="3000" b="1" i="1" dirty="0" err="1">
                <a:solidFill>
                  <a:schemeClr val="tx1"/>
                </a:solidFill>
              </a:rPr>
              <a:t>Бенжамин</a:t>
            </a:r>
            <a:r>
              <a:rPr lang="ru-RU" sz="3000" b="1" i="1" dirty="0">
                <a:solidFill>
                  <a:schemeClr val="tx1"/>
                </a:solidFill>
              </a:rPr>
              <a:t> </a:t>
            </a:r>
            <a:r>
              <a:rPr lang="ru-RU" sz="3000" b="1" i="1" dirty="0" err="1">
                <a:solidFill>
                  <a:schemeClr val="tx1"/>
                </a:solidFill>
              </a:rPr>
              <a:t>Блум</a:t>
            </a:r>
            <a:r>
              <a:rPr lang="ru-RU" sz="3000" b="1" i="1" dirty="0">
                <a:solidFill>
                  <a:schemeClr val="tx1"/>
                </a:solidFill>
              </a:rPr>
              <a:t> </a:t>
            </a:r>
            <a:r>
              <a:rPr lang="ru-RU" sz="3000" dirty="0">
                <a:solidFill>
                  <a:schemeClr val="tx1"/>
                </a:solidFill>
              </a:rPr>
              <a:t>разработал таксономию категорий усвоения и классификацию целей обучения, согласно которой </a:t>
            </a:r>
            <a:r>
              <a:rPr lang="ru-RU" sz="3000" b="1" dirty="0">
                <a:solidFill>
                  <a:schemeClr val="tx1"/>
                </a:solidFill>
              </a:rPr>
              <a:t>процесс обучения начинается на уровне знаний</a:t>
            </a:r>
            <a:r>
              <a:rPr lang="ru-RU" sz="3000" dirty="0">
                <a:solidFill>
                  <a:schemeClr val="tx1"/>
                </a:solidFill>
              </a:rPr>
              <a:t>: запоминания и воспроизведения фактов, дат и т.д. </a:t>
            </a:r>
            <a:r>
              <a:rPr lang="ru-RU" sz="3000" b="1" dirty="0">
                <a:solidFill>
                  <a:schemeClr val="tx1"/>
                </a:solidFill>
              </a:rPr>
              <a:t>Далее происходит понимание –усвоение полученной информации</a:t>
            </a:r>
            <a:r>
              <a:rPr lang="ru-RU" sz="3000" dirty="0">
                <a:solidFill>
                  <a:schemeClr val="tx1"/>
                </a:solidFill>
              </a:rPr>
              <a:t>: ее связь с ранее полученной информацией, обобщение, перефразирование. </a:t>
            </a:r>
            <a:r>
              <a:rPr lang="ru-RU" sz="3000" b="1" dirty="0">
                <a:solidFill>
                  <a:schemeClr val="tx1"/>
                </a:solidFill>
              </a:rPr>
              <a:t>Применение и использование новых идей</a:t>
            </a:r>
            <a:r>
              <a:rPr lang="ru-RU" sz="3000" dirty="0">
                <a:solidFill>
                  <a:schemeClr val="tx1"/>
                </a:solidFill>
              </a:rPr>
              <a:t> в специфичных ситуациях позволяет ученику решать поставленные задачи, выбирать и изменять полученную информацию. </a:t>
            </a:r>
            <a:r>
              <a:rPr lang="ru-RU" sz="3000" b="1" dirty="0">
                <a:solidFill>
                  <a:schemeClr val="tx1"/>
                </a:solidFill>
              </a:rPr>
              <a:t>При анализе происходит сравнение, проверка, необходимых для синтеза идей </a:t>
            </a:r>
            <a:r>
              <a:rPr lang="ru-RU" sz="3000" dirty="0">
                <a:solidFill>
                  <a:schemeClr val="tx1"/>
                </a:solidFill>
              </a:rPr>
              <a:t>(планирование, </a:t>
            </a:r>
            <a:r>
              <a:rPr lang="ru-RU" sz="3000" dirty="0" err="1">
                <a:solidFill>
                  <a:schemeClr val="tx1"/>
                </a:solidFill>
              </a:rPr>
              <a:t>прогонозирование</a:t>
            </a:r>
            <a:r>
              <a:rPr lang="ru-RU" sz="3000" dirty="0">
                <a:solidFill>
                  <a:schemeClr val="tx1"/>
                </a:solidFill>
              </a:rPr>
              <a:t>). Наконец, </a:t>
            </a:r>
            <a:r>
              <a:rPr lang="ru-RU" sz="3000" b="1" dirty="0">
                <a:solidFill>
                  <a:schemeClr val="tx1"/>
                </a:solidFill>
              </a:rPr>
              <a:t>на уровне оценивания ученик может отнестись к изучаемому материалу критически </a:t>
            </a:r>
            <a:r>
              <a:rPr lang="ru-RU" sz="3000" dirty="0">
                <a:solidFill>
                  <a:schemeClr val="tx1"/>
                </a:solidFill>
              </a:rPr>
              <a:t>и взвесить аргументы, чтобы оценить ценность той или иной идеи</a:t>
            </a:r>
            <a:r>
              <a:rPr lang="ru-RU" sz="3000" b="1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489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468258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337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205</TotalTime>
  <Words>1719</Words>
  <Application>Microsoft Office PowerPoint</Application>
  <PresentationFormat>Экран (4:3)</PresentationFormat>
  <Paragraphs>182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Остин</vt:lpstr>
      <vt:lpstr>ПРАКТИКА ОЦЕНИВАНИЯ ЧИТАТЕЛЬСКОЙ ГРАМОТНОСТИ  КАК КОМПОНЕНТА ФУНКЦИОНАЛЬНОЙ ГРАМОТНОСТИ   Баловнева Л.В.,  учитель русского языка и литературы  ГБОУ СОШ с. Марьевка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ОЦЕНИВАНИЯ ЧИТАТЕЛЬСКОЙ ГРАМОТНОСТИ  КАК КОМПОНЕНТА ФУНКЦИОНАЛЬНОЙ ГРАМОТНОСТИ</dc:title>
  <dc:creator>Алевтина</dc:creator>
  <cp:lastModifiedBy>Марьевская СОШ</cp:lastModifiedBy>
  <cp:revision>22</cp:revision>
  <dcterms:created xsi:type="dcterms:W3CDTF">2020-02-06T16:25:16Z</dcterms:created>
  <dcterms:modified xsi:type="dcterms:W3CDTF">2020-04-19T11:18:27Z</dcterms:modified>
</cp:coreProperties>
</file>