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png" ContentType="image/png"/>
  <Override PartName="/ppt/media/image22.png" ContentType="image/png"/>
  <Override PartName="/ppt/media/image23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2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2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2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25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25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hyperlink" Target="https://vk.com/thecakeisfalse&quot; /t &quot;_blank" TargetMode="External"/><Relationship Id="rId2" Type="http://schemas.openxmlformats.org/officeDocument/2006/relationships/slideLayout" Target="../slideLayouts/slideLayout25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hyperlink" Target="https://vk.com/inf_intensive&quot; /t &quot;_blank" TargetMode="External"/><Relationship Id="rId2" Type="http://schemas.openxmlformats.org/officeDocument/2006/relationships/image" Target="../media/image20.png"/><Relationship Id="rId3" Type="http://schemas.openxmlformats.org/officeDocument/2006/relationships/slideLayout" Target="../slideLayouts/slideLayout25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slideLayout" Target="../slideLayouts/slideLayout25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slideLayout" Target="../slideLayouts/slideLayout25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slideLayout" Target="../slideLayouts/slideLayout25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1620000" y="1080000"/>
            <a:ext cx="6840000" cy="1457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 algn="ctr"/>
            <a:r>
              <a:rPr b="0" lang="ru-RU" sz="3200" spc="-1" strike="noStrike">
                <a:latin typeface="Arial"/>
              </a:rPr>
              <a:t>Открытый урок по информатике </a:t>
            </a:r>
            <a:endParaRPr b="0" lang="ru-RU" sz="3200" spc="-1" strike="noStrike">
              <a:latin typeface="Arial"/>
            </a:endParaRPr>
          </a:p>
          <a:p>
            <a:pPr algn="ctr"/>
            <a:r>
              <a:rPr b="0" lang="ru-RU" sz="3200" spc="-1" strike="noStrike">
                <a:latin typeface="Arial"/>
              </a:rPr>
              <a:t>для учащихся 10-11 классов </a:t>
            </a:r>
            <a:endParaRPr b="0" lang="ru-RU" sz="3200" spc="-1" strike="noStrike">
              <a:latin typeface="Arial"/>
            </a:endParaRPr>
          </a:p>
          <a:p>
            <a:pPr algn="ctr"/>
            <a:r>
              <a:rPr b="0" lang="ru-RU" sz="3200" spc="-1" strike="noStrike">
                <a:latin typeface="Arial"/>
              </a:rPr>
              <a:t>Юго-Западного округа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1980000" y="3600000"/>
            <a:ext cx="5940000" cy="343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 algn="r"/>
            <a:r>
              <a:rPr b="0" lang="ru-RU" sz="1800" spc="-1" strike="noStrike">
                <a:latin typeface="Times New Roman"/>
              </a:rPr>
              <a:t>Подготовила: учитель информатики и ИКТ Внукова Л.В.</a:t>
            </a:r>
            <a:endParaRPr b="0" lang="ru-RU" sz="1800" spc="-1" strike="noStrike">
              <a:latin typeface="Times New Roman"/>
            </a:endParaRPr>
          </a:p>
        </p:txBody>
      </p:sp>
      <p:sp>
        <p:nvSpPr>
          <p:cNvPr id="116" name="TextShape 3"/>
          <p:cNvSpPr txBox="1"/>
          <p:nvPr/>
        </p:nvSpPr>
        <p:spPr>
          <a:xfrm>
            <a:off x="4140000" y="5040000"/>
            <a:ext cx="180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0" lang="ru-RU" sz="1800" spc="-1" strike="noStrike">
                <a:latin typeface="Arial"/>
              </a:rPr>
              <a:t>Март, 2025 год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504000" y="74160"/>
            <a:ext cx="9069840" cy="124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40" name="" descr=""/>
          <p:cNvPicPr/>
          <p:nvPr/>
        </p:nvPicPr>
        <p:blipFill>
          <a:blip r:embed="rId1"/>
          <a:stretch/>
        </p:blipFill>
        <p:spPr>
          <a:xfrm>
            <a:off x="-180000" y="1080000"/>
            <a:ext cx="10619280" cy="1977480"/>
          </a:xfrm>
          <a:prstGeom prst="rect">
            <a:avLst/>
          </a:prstGeom>
          <a:ln w="0">
            <a:noFill/>
          </a:ln>
        </p:spPr>
      </p:pic>
      <p:sp>
        <p:nvSpPr>
          <p:cNvPr id="141" name="CustomShape 2"/>
          <p:cNvSpPr/>
          <p:nvPr/>
        </p:nvSpPr>
        <p:spPr>
          <a:xfrm>
            <a:off x="720" y="0"/>
            <a:ext cx="10079280" cy="1079280"/>
          </a:xfrm>
          <a:prstGeom prst="rect">
            <a:avLst/>
          </a:prstGeom>
          <a:solidFill>
            <a:srgbClr val="dedce6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1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Алгоритм перевода в десятичную систему  счисления из системы с основанием n</a:t>
            </a:r>
            <a:endParaRPr b="0" lang="ru-RU" sz="2600" spc="-1" strike="noStrike">
              <a:latin typeface="Arial"/>
            </a:endParaRPr>
          </a:p>
        </p:txBody>
      </p:sp>
      <p:pic>
        <p:nvPicPr>
          <p:cNvPr id="142" name="" descr=""/>
          <p:cNvPicPr/>
          <p:nvPr/>
        </p:nvPicPr>
        <p:blipFill>
          <a:blip r:embed="rId2"/>
          <a:stretch/>
        </p:blipFill>
        <p:spPr>
          <a:xfrm>
            <a:off x="-103320" y="3091320"/>
            <a:ext cx="10523880" cy="233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180000" y="360000"/>
            <a:ext cx="9719280" cy="485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Ограничение функции int</a:t>
            </a: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Функция int, используемая в приведённой программе для перевода чисел из 6-ричной системы счисления в десятичную, имеет существенное ограничение: в качестве второго параметра – основания системы счисления – она принимает значение в диапазоне от 2 до 36, значение параметра по умолчанию равняется 10 Верхняя граница диапазона второго аргумента, равная 36, получается  как сумма 10 десятичных цифр (0-9) и 26 букв английского алфавита (A-Z), для систем счисления с бóльшим основанием нет договорённости о цифрах, идущих после цифры Z, что обуславливает рассматриваемое ограничение.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Так, в случае вызова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int('12345', 36)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функция вернёт десятичное значение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А для функции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int('12345', 37)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будет сгенерировано исключение: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ValueError: int() base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must be &gt;= 2 and &lt;= 36, or 0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Поэтому при основании системы счисления в задании, большем чем 36, использование второго способа решения задачи невозможно.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504000" y="226080"/>
            <a:ext cx="9069840" cy="94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  <a:ea typeface="DejaVu Sans"/>
              </a:rPr>
              <a:t>Что может быть: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504000" y="1326600"/>
            <a:ext cx="9069840" cy="328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2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Прямое сложение в системах счисления;</a:t>
            </a:r>
            <a:endParaRPr b="0" lang="ru-RU" sz="3200" spc="-1" strike="noStrike">
              <a:latin typeface="Arial"/>
            </a:endParaRPr>
          </a:p>
          <a:p>
            <a:pPr marL="432000" indent="-3222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Операции в одной системе счисления;</a:t>
            </a:r>
            <a:endParaRPr b="0" lang="ru-RU" sz="3200" spc="-1" strike="noStrike">
              <a:latin typeface="Arial"/>
            </a:endParaRPr>
          </a:p>
          <a:p>
            <a:pPr marL="432000" indent="-3222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Операции в разных системах счисления с одной переменной;</a:t>
            </a:r>
            <a:endParaRPr b="0" lang="ru-RU" sz="3200" spc="-1" strike="noStrike">
              <a:latin typeface="Arial"/>
            </a:endParaRPr>
          </a:p>
          <a:p>
            <a:pPr marL="432000" indent="-3222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Операции в разных системах счисления с двумя переменными.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504000" y="74160"/>
            <a:ext cx="9069840" cy="124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Прямое сложение в СС. 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147" name="CustomShape 2"/>
          <p:cNvSpPr/>
          <p:nvPr/>
        </p:nvSpPr>
        <p:spPr>
          <a:xfrm>
            <a:off x="468720" y="1080000"/>
            <a:ext cx="9069840" cy="328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75000"/>
          </a:bodyPr>
          <a:p>
            <a:pPr marL="432000" indent="-322560" algn="ct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  <a:ea typeface="DejaVu Sans"/>
              </a:rPr>
              <a:t>Значение арифметического выражения ************** записали в системе счисления с основанием ******.</a:t>
            </a:r>
            <a:endParaRPr b="0" lang="ru-RU" sz="4400" spc="-1" strike="noStrike">
              <a:latin typeface="Arial"/>
            </a:endParaRPr>
          </a:p>
          <a:p>
            <a:pPr marL="432000" indent="-322560" algn="ct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4400" spc="-1" strike="noStrike">
                <a:solidFill>
                  <a:srgbClr val="000000"/>
                </a:solidFill>
                <a:latin typeface="Arial"/>
                <a:ea typeface="DejaVu Sans"/>
              </a:rPr>
              <a:t>Сколько цифр **** содержится в этой записи?</a:t>
            </a:r>
            <a:endParaRPr b="0" lang="ru-RU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504000" y="74160"/>
            <a:ext cx="9069840" cy="124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1. Значение арифметического выражения </a:t>
            </a:r>
            <a:r>
              <a:rPr b="1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9</a:t>
            </a:r>
            <a:r>
              <a:rPr b="1" lang="ru-RU" sz="2600" spc="-1" strike="noStrike" baseline="33000">
                <a:solidFill>
                  <a:srgbClr val="000000"/>
                </a:solidFill>
                <a:latin typeface="Arial"/>
                <a:ea typeface="DejaVu Sans"/>
              </a:rPr>
              <a:t>8</a:t>
            </a:r>
            <a:r>
              <a:rPr b="1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 + 3</a:t>
            </a:r>
            <a:r>
              <a:rPr b="1" lang="ru-RU" sz="2600" spc="-1" strike="noStrike" baseline="33000">
                <a:solidFill>
                  <a:srgbClr val="000000"/>
                </a:solidFill>
                <a:latin typeface="Arial"/>
                <a:ea typeface="DejaVu Sans"/>
              </a:rPr>
              <a:t>5</a:t>
            </a:r>
            <a:r>
              <a:rPr b="1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 − 9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 записали в системе счисления с основанием </a:t>
            </a:r>
            <a:r>
              <a:rPr b="1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3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. Сколько цифр </a:t>
            </a:r>
            <a:r>
              <a:rPr b="1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 содержится в этой записи?</a:t>
            </a:r>
            <a:endParaRPr b="0" lang="ru-RU" sz="2600" spc="-1" strike="noStrike"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540000" y="1685880"/>
            <a:ext cx="4858560" cy="64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50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(3</a:t>
            </a:r>
            <a:r>
              <a:rPr b="0" lang="ru-RU" sz="2600" spc="-1" strike="noStrike" baseline="14000000">
                <a:solidFill>
                  <a:srgbClr val="000000"/>
                </a:solidFill>
                <a:latin typeface="Arial"/>
                <a:ea typeface="Microsoft YaHei"/>
              </a:rPr>
              <a:t>2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)</a:t>
            </a:r>
            <a:r>
              <a:rPr b="0" lang="ru-RU" sz="2600" spc="-1" strike="noStrike" baseline="14000000">
                <a:solidFill>
                  <a:srgbClr val="000000"/>
                </a:solidFill>
                <a:latin typeface="Arial"/>
                <a:ea typeface="Microsoft YaHei"/>
              </a:rPr>
              <a:t>8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 + 3</a:t>
            </a:r>
            <a:r>
              <a:rPr b="0" lang="ru-RU" sz="2600" spc="-1" strike="noStrike" baseline="14000000">
                <a:solidFill>
                  <a:srgbClr val="000000"/>
                </a:solidFill>
                <a:latin typeface="Arial"/>
                <a:ea typeface="Microsoft YaHei"/>
              </a:rPr>
              <a:t>5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 - 3</a:t>
            </a:r>
            <a:r>
              <a:rPr b="0" lang="ru-RU" sz="2600" spc="-1" strike="noStrike" baseline="14000000">
                <a:solidFill>
                  <a:srgbClr val="000000"/>
                </a:solidFill>
                <a:latin typeface="Arial"/>
                <a:ea typeface="Microsoft YaHei"/>
              </a:rPr>
              <a:t>2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 = 3</a:t>
            </a:r>
            <a:r>
              <a:rPr b="0" lang="ru-RU" sz="2600" spc="-1" strike="noStrike" baseline="14000000">
                <a:solidFill>
                  <a:srgbClr val="000000"/>
                </a:solidFill>
                <a:latin typeface="Arial"/>
                <a:ea typeface="Microsoft YaHei"/>
              </a:rPr>
              <a:t>16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 + 3</a:t>
            </a:r>
            <a:r>
              <a:rPr b="0" lang="ru-RU" sz="2600" spc="-1" strike="noStrike" baseline="14000000">
                <a:solidFill>
                  <a:srgbClr val="000000"/>
                </a:solidFill>
                <a:latin typeface="Arial"/>
                <a:ea typeface="Microsoft YaHei"/>
              </a:rPr>
              <a:t>5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 - 3</a:t>
            </a:r>
            <a:r>
              <a:rPr b="0" lang="ru-RU" sz="2600" spc="-1" strike="noStrike" baseline="14000000">
                <a:solidFill>
                  <a:srgbClr val="000000"/>
                </a:solidFill>
                <a:latin typeface="Arial"/>
                <a:ea typeface="Microsoft YaHei"/>
              </a:rPr>
              <a:t>2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50" name="CustomShape 3"/>
          <p:cNvSpPr/>
          <p:nvPr/>
        </p:nvSpPr>
        <p:spPr>
          <a:xfrm>
            <a:off x="720000" y="2340000"/>
            <a:ext cx="4858560" cy="71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50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Liberation Serif;Times New Roman"/>
                <a:ea typeface="Microsoft YaHei"/>
              </a:rPr>
              <a:t>3</a:t>
            </a:r>
            <a:r>
              <a:rPr b="0" lang="ru-RU" sz="2600" spc="-1" strike="noStrike" baseline="14000000">
                <a:solidFill>
                  <a:srgbClr val="000000"/>
                </a:solidFill>
                <a:latin typeface="Liberation Serif;Times New Roman"/>
                <a:ea typeface="Microsoft YaHei"/>
              </a:rPr>
              <a:t>16 </a:t>
            </a:r>
            <a:r>
              <a:rPr b="0" lang="ru-RU" sz="2600" spc="-1" strike="noStrike">
                <a:solidFill>
                  <a:srgbClr val="000000"/>
                </a:solidFill>
                <a:latin typeface="Liberation Serif;Times New Roman"/>
                <a:ea typeface="Microsoft YaHei"/>
              </a:rPr>
              <a:t>= 1 000...0</a:t>
            </a:r>
            <a:r>
              <a:rPr b="0" lang="ru-RU" sz="2600" spc="-1" strike="noStrike" baseline="-14000000">
                <a:solidFill>
                  <a:srgbClr val="000000"/>
                </a:solidFill>
                <a:latin typeface="Liberation Serif;Times New Roman"/>
                <a:ea typeface="Microsoft YaHei"/>
              </a:rPr>
              <a:t>3       </a:t>
            </a:r>
            <a:r>
              <a:rPr b="0" lang="ru-RU" sz="2600" spc="-1" strike="noStrike">
                <a:solidFill>
                  <a:srgbClr val="000000"/>
                </a:solidFill>
                <a:latin typeface="Liberation Serif;Times New Roman"/>
                <a:ea typeface="Microsoft YaHei"/>
              </a:rPr>
              <a:t>16 нулей</a:t>
            </a:r>
            <a:endParaRPr b="0" lang="ru-RU" sz="2600" spc="-1" strike="noStrike">
              <a:latin typeface="Arial"/>
            </a:endParaRPr>
          </a:p>
        </p:txBody>
      </p:sp>
      <p:sp>
        <p:nvSpPr>
          <p:cNvPr id="151" name="CustomShape 4"/>
          <p:cNvSpPr/>
          <p:nvPr/>
        </p:nvSpPr>
        <p:spPr>
          <a:xfrm>
            <a:off x="720000" y="2961000"/>
            <a:ext cx="3598560" cy="63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50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Liberation Serif;Times New Roman"/>
                <a:ea typeface="Microsoft YaHei"/>
              </a:rPr>
              <a:t>3</a:t>
            </a:r>
            <a:r>
              <a:rPr b="0" lang="ru-RU" sz="2600" spc="-1" strike="noStrike" baseline="14000000">
                <a:solidFill>
                  <a:srgbClr val="000000"/>
                </a:solidFill>
                <a:latin typeface="Liberation Serif;Times New Roman"/>
                <a:ea typeface="Microsoft YaHei"/>
              </a:rPr>
              <a:t>5</a:t>
            </a:r>
            <a:r>
              <a:rPr b="0" lang="ru-RU" sz="2600" spc="-1" strike="noStrike">
                <a:solidFill>
                  <a:srgbClr val="000000"/>
                </a:solidFill>
                <a:latin typeface="Liberation Serif;Times New Roman"/>
                <a:ea typeface="Microsoft YaHei"/>
              </a:rPr>
              <a:t>= 1 00000</a:t>
            </a:r>
            <a:r>
              <a:rPr b="0" lang="ru-RU" sz="2600" spc="-1" strike="noStrike" baseline="-14000000">
                <a:solidFill>
                  <a:srgbClr val="000000"/>
                </a:solidFill>
                <a:latin typeface="Liberation Serif;Times New Roman"/>
                <a:ea typeface="Microsoft YaHei"/>
              </a:rPr>
              <a:t>3  </a:t>
            </a:r>
            <a:endParaRPr b="0" lang="ru-RU" sz="2600" spc="-1" strike="noStrike">
              <a:latin typeface="Arial"/>
            </a:endParaRPr>
          </a:p>
        </p:txBody>
      </p:sp>
      <p:sp>
        <p:nvSpPr>
          <p:cNvPr id="152" name="CustomShape 5"/>
          <p:cNvSpPr/>
          <p:nvPr/>
        </p:nvSpPr>
        <p:spPr>
          <a:xfrm>
            <a:off x="720000" y="3600000"/>
            <a:ext cx="2878560" cy="63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50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Liberation Serif;Times New Roman"/>
                <a:ea typeface="Microsoft YaHei"/>
              </a:rPr>
              <a:t>3</a:t>
            </a:r>
            <a:r>
              <a:rPr b="0" lang="ru-RU" sz="2600" spc="-1" strike="noStrike" baseline="14000000">
                <a:solidFill>
                  <a:srgbClr val="000000"/>
                </a:solidFill>
                <a:latin typeface="Liberation Serif;Times New Roman"/>
                <a:ea typeface="Microsoft YaHei"/>
              </a:rPr>
              <a:t>2</a:t>
            </a:r>
            <a:r>
              <a:rPr b="0" lang="ru-RU" sz="2600" spc="-1" strike="noStrike">
                <a:solidFill>
                  <a:srgbClr val="000000"/>
                </a:solidFill>
                <a:latin typeface="Liberation Serif;Times New Roman"/>
                <a:ea typeface="Microsoft YaHei"/>
              </a:rPr>
              <a:t>= 1 00</a:t>
            </a:r>
            <a:r>
              <a:rPr b="0" lang="ru-RU" sz="2600" spc="-1" strike="noStrike" baseline="-14000000">
                <a:solidFill>
                  <a:srgbClr val="000000"/>
                </a:solidFill>
                <a:latin typeface="Liberation Serif;Times New Roman"/>
                <a:ea typeface="Microsoft YaHei"/>
              </a:rPr>
              <a:t>3 </a:t>
            </a:r>
            <a:r>
              <a:rPr b="0" lang="ru-RU" sz="1800" spc="-1" strike="noStrike" baseline="-14000000">
                <a:solidFill>
                  <a:srgbClr val="000000"/>
                </a:solidFill>
                <a:latin typeface="Liberation Serif;Times New Roman"/>
                <a:ea typeface="Microsoft YaHei"/>
              </a:rPr>
              <a:t>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53" name="CustomShape 6"/>
          <p:cNvSpPr/>
          <p:nvPr/>
        </p:nvSpPr>
        <p:spPr>
          <a:xfrm>
            <a:off x="5220000" y="2351520"/>
            <a:ext cx="4318560" cy="63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50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Liberation Serif;Times New Roman"/>
                <a:ea typeface="Microsoft YaHei"/>
              </a:rPr>
              <a:t>3</a:t>
            </a:r>
            <a:r>
              <a:rPr b="0" lang="ru-RU" sz="2600" spc="-1" strike="noStrike" baseline="14000000">
                <a:solidFill>
                  <a:srgbClr val="000000"/>
                </a:solidFill>
                <a:latin typeface="Liberation Serif;Times New Roman"/>
                <a:ea typeface="Microsoft YaHei"/>
              </a:rPr>
              <a:t>16 </a:t>
            </a:r>
            <a:r>
              <a:rPr b="0" lang="ru-RU" sz="2600" spc="-1" strike="noStrike">
                <a:solidFill>
                  <a:srgbClr val="000000"/>
                </a:solidFill>
                <a:latin typeface="Liberation Serif;Times New Roman"/>
                <a:ea typeface="Microsoft YaHei"/>
              </a:rPr>
              <a:t>+3</a:t>
            </a:r>
            <a:r>
              <a:rPr b="0" lang="ru-RU" sz="2600" spc="-1" strike="noStrike" baseline="14000000">
                <a:solidFill>
                  <a:srgbClr val="000000"/>
                </a:solidFill>
                <a:latin typeface="Liberation Serif;Times New Roman"/>
                <a:ea typeface="Microsoft YaHei"/>
              </a:rPr>
              <a:t>5</a:t>
            </a:r>
            <a:r>
              <a:rPr b="0" lang="ru-RU" sz="2600" spc="-1" strike="noStrike">
                <a:solidFill>
                  <a:srgbClr val="000000"/>
                </a:solidFill>
                <a:latin typeface="Liberation Serif;Times New Roman"/>
                <a:ea typeface="Microsoft YaHei"/>
              </a:rPr>
              <a:t>= 1 000...0100000</a:t>
            </a:r>
            <a:r>
              <a:rPr b="0" lang="ru-RU" sz="2600" spc="-1" strike="noStrike" baseline="-14000000">
                <a:solidFill>
                  <a:srgbClr val="000000"/>
                </a:solidFill>
                <a:latin typeface="Liberation Serif;Times New Roman"/>
                <a:ea typeface="Microsoft YaHei"/>
              </a:rPr>
              <a:t>3  </a:t>
            </a:r>
            <a:endParaRPr b="0" lang="ru-RU" sz="2600" spc="-1" strike="noStrike">
              <a:latin typeface="Arial"/>
            </a:endParaRPr>
          </a:p>
        </p:txBody>
      </p:sp>
      <p:sp>
        <p:nvSpPr>
          <p:cNvPr id="154" name="CustomShape 7"/>
          <p:cNvSpPr/>
          <p:nvPr/>
        </p:nvSpPr>
        <p:spPr>
          <a:xfrm>
            <a:off x="4680000" y="3240000"/>
            <a:ext cx="4498560" cy="180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Liberation Serif;Times New Roman"/>
                <a:ea typeface="DejaVu Sans"/>
              </a:rPr>
              <a:t> </a:t>
            </a:r>
            <a:r>
              <a:rPr b="0" lang="ru-RU" sz="2600" spc="-1" strike="noStrike">
                <a:solidFill>
                  <a:srgbClr val="000000"/>
                </a:solidFill>
                <a:latin typeface="Liberation Serif;Times New Roman"/>
                <a:ea typeface="DejaVu Sans"/>
              </a:rPr>
              <a:t>3</a:t>
            </a:r>
            <a:r>
              <a:rPr b="0" lang="ru-RU" sz="2600" spc="-1" strike="noStrike" baseline="14000000">
                <a:solidFill>
                  <a:srgbClr val="000000"/>
                </a:solidFill>
                <a:latin typeface="Liberation Serif;Times New Roman"/>
                <a:ea typeface="DejaVu Sans"/>
              </a:rPr>
              <a:t>16 </a:t>
            </a:r>
            <a:r>
              <a:rPr b="0" lang="ru-RU" sz="2600" spc="-1" strike="noStrike">
                <a:solidFill>
                  <a:srgbClr val="000000"/>
                </a:solidFill>
                <a:latin typeface="Liberation Serif;Times New Roman"/>
                <a:ea typeface="DejaVu Sans"/>
              </a:rPr>
              <a:t>+3</a:t>
            </a:r>
            <a:r>
              <a:rPr b="0" lang="ru-RU" sz="2600" spc="-1" strike="noStrike" baseline="14000000">
                <a:solidFill>
                  <a:srgbClr val="000000"/>
                </a:solidFill>
                <a:latin typeface="Liberation Serif;Times New Roman"/>
                <a:ea typeface="DejaVu Sans"/>
              </a:rPr>
              <a:t>5 </a:t>
            </a:r>
            <a:r>
              <a:rPr b="0" lang="ru-RU" sz="2600" spc="-1" strike="noStrike">
                <a:solidFill>
                  <a:srgbClr val="000000"/>
                </a:solidFill>
                <a:latin typeface="Liberation Serif;Times New Roman"/>
                <a:ea typeface="DejaVu Sans"/>
              </a:rPr>
              <a:t>- 3</a:t>
            </a:r>
            <a:r>
              <a:rPr b="0" lang="ru-RU" sz="2600" spc="-1" strike="noStrike" baseline="14000000">
                <a:solidFill>
                  <a:srgbClr val="000000"/>
                </a:solidFill>
                <a:latin typeface="Liberation Serif;Times New Roman"/>
                <a:ea typeface="DejaVu Sans"/>
              </a:rPr>
              <a:t>2</a:t>
            </a:r>
            <a:r>
              <a:rPr b="0" lang="ru-RU" sz="2600" spc="-1" strike="noStrike">
                <a:solidFill>
                  <a:srgbClr val="000000"/>
                </a:solidFill>
                <a:latin typeface="Liberation Serif;Times New Roman"/>
                <a:ea typeface="DejaVu Sans"/>
              </a:rPr>
              <a:t>= 1000...0100000</a:t>
            </a:r>
            <a:r>
              <a:rPr b="0" lang="ru-RU" sz="2600" spc="-1" strike="noStrike" baseline="-14000000">
                <a:solidFill>
                  <a:srgbClr val="000000"/>
                </a:solidFill>
                <a:latin typeface="Liberation Serif;Times New Roman"/>
                <a:ea typeface="DejaVu Sans"/>
              </a:rPr>
              <a:t>3  </a:t>
            </a: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600" spc="-1" strike="noStrike" baseline="-14000000">
                <a:solidFill>
                  <a:srgbClr val="000000"/>
                </a:solidFill>
                <a:latin typeface="Liberation Serif;Times New Roman"/>
                <a:ea typeface="DejaVu Sans"/>
              </a:rPr>
              <a:t>                                                                   </a:t>
            </a:r>
            <a:r>
              <a:rPr b="0" lang="ru-RU" sz="2600" spc="-1" strike="noStrike">
                <a:solidFill>
                  <a:srgbClr val="000000"/>
                </a:solidFill>
                <a:latin typeface="Liberation Serif;Times New Roman"/>
                <a:ea typeface="DejaVu Sans"/>
              </a:rPr>
              <a:t> </a:t>
            </a:r>
            <a:r>
              <a:rPr b="0" lang="ru-RU" sz="2600" spc="-1" strike="noStrike">
                <a:solidFill>
                  <a:srgbClr val="000000"/>
                </a:solidFill>
                <a:latin typeface="Liberation Serif;Times New Roman"/>
                <a:ea typeface="DejaVu Sans"/>
              </a:rPr>
              <a:t>100</a:t>
            </a:r>
            <a:r>
              <a:rPr b="0" lang="ru-RU" sz="2600" spc="-1" strike="noStrike" baseline="-14000000">
                <a:solidFill>
                  <a:srgbClr val="000000"/>
                </a:solidFill>
                <a:latin typeface="Liberation Serif;Times New Roman"/>
                <a:ea typeface="DejaVu Sans"/>
              </a:rPr>
              <a:t>3</a:t>
            </a: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600" spc="-1" strike="noStrike">
              <a:latin typeface="Arial"/>
            </a:endParaRPr>
          </a:p>
        </p:txBody>
      </p:sp>
      <p:sp>
        <p:nvSpPr>
          <p:cNvPr id="155" name="Line 8"/>
          <p:cNvSpPr/>
          <p:nvPr/>
        </p:nvSpPr>
        <p:spPr>
          <a:xfrm>
            <a:off x="5400000" y="4044240"/>
            <a:ext cx="3240000" cy="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56" name="Line 9"/>
          <p:cNvSpPr/>
          <p:nvPr/>
        </p:nvSpPr>
        <p:spPr>
          <a:xfrm>
            <a:off x="6120000" y="3659400"/>
            <a:ext cx="360000" cy="0"/>
          </a:xfrm>
          <a:prstGeom prst="line">
            <a:avLst/>
          </a:prstGeom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57" name="CustomShape 10"/>
          <p:cNvSpPr/>
          <p:nvPr/>
        </p:nvSpPr>
        <p:spPr>
          <a:xfrm>
            <a:off x="6338160" y="4044240"/>
            <a:ext cx="2518560" cy="45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1000...0022200</a:t>
            </a:r>
            <a:r>
              <a:rPr b="0" lang="ru-RU" sz="2600" spc="-1" strike="noStrike" baseline="-8000">
                <a:solidFill>
                  <a:srgbClr val="000000"/>
                </a:solidFill>
                <a:latin typeface="Times New Roman"/>
                <a:ea typeface="DejaVu Sans"/>
              </a:rPr>
              <a:t>3</a:t>
            </a:r>
            <a:endParaRPr b="0" lang="ru-RU" sz="2600" spc="-1" strike="noStrike">
              <a:latin typeface="Arial"/>
            </a:endParaRPr>
          </a:p>
        </p:txBody>
      </p:sp>
      <p:sp>
        <p:nvSpPr>
          <p:cNvPr id="158" name="CustomShape 11"/>
          <p:cNvSpPr/>
          <p:nvPr/>
        </p:nvSpPr>
        <p:spPr>
          <a:xfrm>
            <a:off x="3420000" y="4680000"/>
            <a:ext cx="3958560" cy="34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Ответ: 3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 additive="repl">
                                        <p:cTn id="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 additive="repl">
                                        <p:cTn id="4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504000" y="74160"/>
            <a:ext cx="9069840" cy="124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0" name="CustomShape 2"/>
          <p:cNvSpPr/>
          <p:nvPr/>
        </p:nvSpPr>
        <p:spPr>
          <a:xfrm>
            <a:off x="504000" y="1326600"/>
            <a:ext cx="9069840" cy="328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61" name="Рисунок 117" descr=""/>
          <p:cNvPicPr/>
          <p:nvPr/>
        </p:nvPicPr>
        <p:blipFill>
          <a:blip r:embed="rId1"/>
          <a:stretch/>
        </p:blipFill>
        <p:spPr>
          <a:xfrm>
            <a:off x="-124200" y="0"/>
            <a:ext cx="9842760" cy="5504400"/>
          </a:xfrm>
          <a:prstGeom prst="rect">
            <a:avLst/>
          </a:prstGeom>
          <a:ln w="0">
            <a:noFill/>
          </a:ln>
        </p:spPr>
      </p:pic>
      <p:pic>
        <p:nvPicPr>
          <p:cNvPr id="162" name="Picture 3" descr=""/>
          <p:cNvPicPr/>
          <p:nvPr/>
        </p:nvPicPr>
        <p:blipFill>
          <a:blip r:embed="rId2"/>
          <a:stretch/>
        </p:blipFill>
        <p:spPr>
          <a:xfrm>
            <a:off x="3754440" y="906480"/>
            <a:ext cx="4295520" cy="249876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504000" y="74160"/>
            <a:ext cx="9069840" cy="124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2. Значение арифметического выражения </a:t>
            </a:r>
            <a:r>
              <a:rPr b="1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49</a:t>
            </a:r>
            <a:r>
              <a:rPr b="1" lang="ru-RU" sz="2600" spc="-1" strike="noStrike" baseline="33000">
                <a:solidFill>
                  <a:srgbClr val="000000"/>
                </a:solidFill>
                <a:latin typeface="Arial"/>
                <a:ea typeface="DejaVu Sans"/>
              </a:rPr>
              <a:t>10 </a:t>
            </a:r>
            <a:r>
              <a:rPr b="1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+ 7</a:t>
            </a:r>
            <a:r>
              <a:rPr b="1" lang="ru-RU" sz="2600" spc="-1" strike="noStrike" baseline="33000">
                <a:solidFill>
                  <a:srgbClr val="000000"/>
                </a:solidFill>
                <a:latin typeface="Arial"/>
                <a:ea typeface="DejaVu Sans"/>
              </a:rPr>
              <a:t>30</a:t>
            </a:r>
            <a:r>
              <a:rPr b="1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 − 49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 записали в системе счисления с основанием </a:t>
            </a:r>
            <a:r>
              <a:rPr b="1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7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. Сколько цифр </a:t>
            </a:r>
            <a:r>
              <a:rPr b="1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6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 содержится в этой записи?</a:t>
            </a:r>
            <a:endParaRPr b="0" lang="ru-RU" sz="2600" spc="-1" strike="noStrike">
              <a:latin typeface="Arial"/>
            </a:endParaRPr>
          </a:p>
        </p:txBody>
      </p:sp>
      <p:pic>
        <p:nvPicPr>
          <p:cNvPr id="164" name="Рисунок 119" descr=""/>
          <p:cNvPicPr/>
          <p:nvPr/>
        </p:nvPicPr>
        <p:blipFill>
          <a:blip r:embed="rId1"/>
          <a:stretch/>
        </p:blipFill>
        <p:spPr>
          <a:xfrm>
            <a:off x="0" y="1260000"/>
            <a:ext cx="10078920" cy="431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5" dur="indefinite" restart="never" nodeType="tmRoot">
          <p:childTnLst>
            <p:seq>
              <p:cTn id="46" dur="indefinite" nodeType="mainSeq">
                <p:childTnLst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 additive="repl">
                                        <p:cTn id="5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504000" y="74160"/>
            <a:ext cx="9069840" cy="124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3. Значение арифметического выражения </a:t>
            </a:r>
            <a:br/>
            <a:r>
              <a:rPr b="1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125</a:t>
            </a:r>
            <a:r>
              <a:rPr b="1" lang="ru-RU" sz="2600" spc="-1" strike="noStrike" baseline="33000">
                <a:solidFill>
                  <a:srgbClr val="000000"/>
                </a:solidFill>
                <a:latin typeface="Arial"/>
                <a:ea typeface="DejaVu Sans"/>
              </a:rPr>
              <a:t>300</a:t>
            </a:r>
            <a:r>
              <a:rPr b="1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 * 5</a:t>
            </a:r>
            <a:r>
              <a:rPr b="1" lang="ru-RU" sz="2600" spc="-1" strike="noStrike" baseline="33000">
                <a:solidFill>
                  <a:srgbClr val="000000"/>
                </a:solidFill>
                <a:latin typeface="Arial"/>
                <a:ea typeface="DejaVu Sans"/>
              </a:rPr>
              <a:t>300 —</a:t>
            </a:r>
            <a:r>
              <a:rPr b="1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 25</a:t>
            </a:r>
            <a:r>
              <a:rPr b="1" lang="ru-RU" sz="2600" spc="-1" strike="noStrike" baseline="33000">
                <a:solidFill>
                  <a:srgbClr val="000000"/>
                </a:solidFill>
                <a:latin typeface="Arial"/>
                <a:ea typeface="DejaVu Sans"/>
              </a:rPr>
              <a:t>70</a:t>
            </a:r>
            <a:r>
              <a:rPr b="1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 - 100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 записали в системе счисления с основанием </a:t>
            </a:r>
            <a:r>
              <a:rPr b="1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5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. Сколько цифр </a:t>
            </a:r>
            <a:r>
              <a:rPr b="1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4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 содержится в этой записи?</a:t>
            </a:r>
            <a:endParaRPr b="0" lang="ru-RU" sz="2600" spc="-1" strike="noStrike"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504000" y="1326600"/>
            <a:ext cx="9069840" cy="328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67" name="Рисунок 122" descr=""/>
          <p:cNvPicPr/>
          <p:nvPr/>
        </p:nvPicPr>
        <p:blipFill>
          <a:blip r:embed="rId1"/>
          <a:stretch/>
        </p:blipFill>
        <p:spPr>
          <a:xfrm>
            <a:off x="47160" y="1440000"/>
            <a:ext cx="10077840" cy="4348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2" dur="indefinite" restart="never" nodeType="tmRoot">
          <p:childTnLst>
            <p:seq>
              <p:cTn id="53" dur="indefinite" nodeType="mainSeq">
                <p:childTnLst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504000" y="74160"/>
            <a:ext cx="9069840" cy="64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b="1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Операции в одной системе счисления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369720" y="720000"/>
            <a:ext cx="9178560" cy="1369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4. Значение арифметического выражения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7</a:t>
            </a:r>
            <a:r>
              <a:rPr b="1" lang="ru-RU" sz="1800" spc="-1" strike="noStrike" baseline="33000">
                <a:solidFill>
                  <a:srgbClr val="000000"/>
                </a:solidFill>
                <a:latin typeface="Arial"/>
                <a:ea typeface="DejaVu Sans"/>
              </a:rPr>
              <a:t>100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– х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где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х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– целое положительное число, не превышающее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3000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записали в системе счисления с основанием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7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. Определите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наибольшее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значение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х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при котором в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семеричной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записи числа, являющегося значением данного арифметического выражения, содержится ровно два нуля. В ответе запишите число в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десятичной системе счисления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b="0" lang="ru-RU" sz="1800" spc="-1" strike="noStrike">
              <a:latin typeface="Arial"/>
            </a:endParaRPr>
          </a:p>
        </p:txBody>
      </p:sp>
      <p:pic>
        <p:nvPicPr>
          <p:cNvPr id="170" name="Рисунок 125" descr=""/>
          <p:cNvPicPr/>
          <p:nvPr/>
        </p:nvPicPr>
        <p:blipFill>
          <a:blip r:embed="rId1"/>
          <a:stretch/>
        </p:blipFill>
        <p:spPr>
          <a:xfrm>
            <a:off x="871920" y="2179800"/>
            <a:ext cx="8856360" cy="3578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8" dur="indefinite" restart="never" nodeType="tmRoot">
          <p:childTnLst>
            <p:seq>
              <p:cTn id="59" dur="indefinite" nodeType="mainSeq">
                <p:childTnLst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182520" y="263520"/>
            <a:ext cx="9614880" cy="4885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Операнды арифметического выражения записаны в системе счисления с основанием </a:t>
            </a:r>
            <a:r>
              <a:rPr b="1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19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:</a:t>
            </a: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98897x21</a:t>
            </a:r>
            <a:r>
              <a:rPr b="1" lang="ru-RU" sz="2600" spc="-1" strike="noStrike" baseline="-8000">
                <a:solidFill>
                  <a:srgbClr val="000000"/>
                </a:solidFill>
                <a:latin typeface="Arial"/>
                <a:ea typeface="DejaVu Sans"/>
              </a:rPr>
              <a:t>19</a:t>
            </a:r>
            <a:r>
              <a:rPr b="1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 + 2x923</a:t>
            </a:r>
            <a:r>
              <a:rPr b="1" lang="ru-RU" sz="2600" spc="-1" strike="noStrike" baseline="-8000">
                <a:solidFill>
                  <a:srgbClr val="000000"/>
                </a:solidFill>
                <a:latin typeface="Arial"/>
                <a:ea typeface="DejaVu Sans"/>
              </a:rPr>
              <a:t>19</a:t>
            </a:r>
            <a:r>
              <a:rPr b="1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В записи чисел переменной </a:t>
            </a:r>
            <a:r>
              <a:rPr b="1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 обозначена неизвестная цифра из алфавита </a:t>
            </a:r>
            <a:r>
              <a:rPr b="1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19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-ричной системы счисления. Определите </a:t>
            </a:r>
            <a:r>
              <a:rPr b="1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наибольшее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 значение </a:t>
            </a:r>
            <a:r>
              <a:rPr b="1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, при котором значение данного арифметического выражения кратно </a:t>
            </a:r>
            <a:r>
              <a:rPr b="1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18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. Для найденного значения </a:t>
            </a:r>
            <a:r>
              <a:rPr b="1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 вычислите частное от деления значения арифметического выражения на </a:t>
            </a:r>
            <a:r>
              <a:rPr b="1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18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 и укажите его в ответе в </a:t>
            </a:r>
            <a:r>
              <a:rPr b="1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десятичной системе счисления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. Основание системы счисления в ответе указывать не нужно.</a:t>
            </a:r>
            <a:endParaRPr b="0" lang="ru-RU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504000" y="74160"/>
            <a:ext cx="9069840" cy="124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Задание 14 ЕГЭ </a:t>
            </a:r>
            <a:br/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Информатика 2025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504000" y="1326600"/>
            <a:ext cx="9069840" cy="328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4400" spc="-1" strike="noStrike">
                <a:solidFill>
                  <a:srgbClr val="000000"/>
                </a:solidFill>
                <a:latin typeface="Arial"/>
                <a:ea typeface="Microsoft YaHei"/>
              </a:rPr>
              <a:t>П</a:t>
            </a:r>
            <a:r>
              <a:rPr b="1" lang="ru-RU" sz="4000" spc="-1" strike="noStrike">
                <a:solidFill>
                  <a:srgbClr val="000000"/>
                </a:solidFill>
                <a:latin typeface="Arial"/>
                <a:ea typeface="Microsoft YaHei"/>
              </a:rPr>
              <a:t>ози</a:t>
            </a:r>
            <a:r>
              <a:rPr b="1" i="1" lang="ru-RU" sz="4000" spc="-1" strike="noStrike">
                <a:solidFill>
                  <a:srgbClr val="000000"/>
                </a:solidFill>
                <a:latin typeface="Arial"/>
                <a:ea typeface="Microsoft YaHei"/>
              </a:rPr>
              <a:t>ционные системы счисления.</a:t>
            </a:r>
            <a:endParaRPr b="0" lang="ru-RU" sz="40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ru-RU" sz="40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i="1" lang="ru-RU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Повышенный уровень сложности.</a:t>
            </a:r>
            <a:endParaRPr b="0" lang="ru-RU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ru-RU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i="1" lang="ru-RU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Специализированного программного обеспечения не требуется.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504000" y="74160"/>
            <a:ext cx="9069840" cy="124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73" name="Picture 3" descr=""/>
          <p:cNvPicPr/>
          <p:nvPr/>
        </p:nvPicPr>
        <p:blipFill>
          <a:blip r:embed="rId1"/>
          <a:stretch/>
        </p:blipFill>
        <p:spPr>
          <a:xfrm>
            <a:off x="896760" y="2263680"/>
            <a:ext cx="8162280" cy="3216600"/>
          </a:xfrm>
          <a:prstGeom prst="rect">
            <a:avLst/>
          </a:prstGeom>
          <a:ln w="9525">
            <a:noFill/>
          </a:ln>
        </p:spPr>
      </p:pic>
      <p:pic>
        <p:nvPicPr>
          <p:cNvPr id="174" name="Picture 4" descr=""/>
          <p:cNvPicPr/>
          <p:nvPr/>
        </p:nvPicPr>
        <p:blipFill>
          <a:blip r:embed="rId2"/>
          <a:stretch/>
        </p:blipFill>
        <p:spPr>
          <a:xfrm>
            <a:off x="2004120" y="334800"/>
            <a:ext cx="5201640" cy="180828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4" dur="indefinite" restart="never" nodeType="tmRoot">
          <p:childTnLst>
            <p:seq>
              <p:cTn id="65" dur="indefinite" nodeType="mainSeq">
                <p:childTnLst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504000" y="549360"/>
            <a:ext cx="9069840" cy="77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6. Операнды арифметического выражения записаны в системе счисления с основанием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25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.  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2xx26129</a:t>
            </a:r>
            <a:r>
              <a:rPr b="1" lang="ru-RU" sz="1800" spc="-1" strike="noStrike" baseline="-25000">
                <a:solidFill>
                  <a:srgbClr val="000000"/>
                </a:solidFill>
                <a:latin typeface="Arial"/>
                <a:ea typeface="DejaVu Sans"/>
              </a:rPr>
              <a:t>25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+ 54xxx711</a:t>
            </a:r>
            <a:r>
              <a:rPr b="1" lang="ru-RU" sz="1800" spc="-1" strike="noStrike" baseline="-25000">
                <a:solidFill>
                  <a:srgbClr val="000000"/>
                </a:solidFill>
                <a:latin typeface="Arial"/>
                <a:ea typeface="DejaVu Sans"/>
              </a:rPr>
              <a:t>25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В записи чисел переменной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x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обозначена неизвестная цифра из алфавита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25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-ричной системы счисления. Определите наименьшее значение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при котором значение данного арифметического выражения кратно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24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. Для найденного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x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вычислите частное от деления значения арифметического выражения на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24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и укажите его в ответе в десятичной системе счисления.</a:t>
            </a:r>
            <a:endParaRPr b="0" lang="ru-RU" sz="1800" spc="-1" strike="noStrike">
              <a:latin typeface="Arial"/>
            </a:endParaRPr>
          </a:p>
        </p:txBody>
      </p:sp>
      <p:pic>
        <p:nvPicPr>
          <p:cNvPr id="176" name="Picture 2" descr=""/>
          <p:cNvPicPr/>
          <p:nvPr/>
        </p:nvPicPr>
        <p:blipFill>
          <a:blip r:embed="rId1"/>
          <a:stretch/>
        </p:blipFill>
        <p:spPr>
          <a:xfrm>
            <a:off x="253800" y="2406600"/>
            <a:ext cx="9580680" cy="274176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0" dur="indefinite" restart="never" nodeType="tmRoot">
          <p:childTnLst>
            <p:seq>
              <p:cTn id="71" dur="indefinite" nodeType="mainSeq">
                <p:childTnLst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396720" y="192240"/>
            <a:ext cx="9069840" cy="124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7. Числа </a:t>
            </a:r>
            <a:r>
              <a:rPr b="1" i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M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и </a:t>
            </a:r>
            <a:r>
              <a:rPr b="1" i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N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записаны в системе счисления с основанием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12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соответственно.</a:t>
            </a:r>
            <a:br/>
            <a:r>
              <a:rPr b="1" i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M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  =  49</a:t>
            </a:r>
            <a:r>
              <a:rPr b="1" i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26</a:t>
            </a:r>
            <a:r>
              <a:rPr b="1" lang="ru-RU" sz="1800" spc="-1" strike="noStrike" baseline="-25000">
                <a:solidFill>
                  <a:srgbClr val="000000"/>
                </a:solidFill>
                <a:latin typeface="Arial"/>
                <a:ea typeface="DejaVu Sans"/>
              </a:rPr>
              <a:t>12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b="1" i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N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  =  49</a:t>
            </a:r>
            <a:r>
              <a:rPr b="1" i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70</a:t>
            </a:r>
            <a:r>
              <a:rPr b="1" lang="ru-RU" sz="1800" spc="-1" strike="noStrike" baseline="-25000">
                <a:solidFill>
                  <a:srgbClr val="000000"/>
                </a:solidFill>
                <a:latin typeface="Arial"/>
                <a:ea typeface="DejaVu Sans"/>
              </a:rPr>
              <a:t>12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br/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В записи чисел переменной </a:t>
            </a:r>
            <a:r>
              <a:rPr b="1" i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обозначена неизвестная цифра из алфавита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двенадцатеричной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системы счисления. Определите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наименьшее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значение натурального числа </a:t>
            </a:r>
            <a:r>
              <a:rPr b="1" i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A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при котором существует такой </a:t>
            </a:r>
            <a:r>
              <a:rPr b="1" i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что </a:t>
            </a:r>
            <a:r>
              <a:rPr b="1" i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M + A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кратно </a:t>
            </a:r>
            <a:r>
              <a:rPr b="1" i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N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br/>
            <a:endParaRPr b="0" lang="ru-RU" sz="1800" spc="-1" strike="noStrike"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539640" y="1620720"/>
            <a:ext cx="9069840" cy="328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79" name="Picture 2" descr=""/>
          <p:cNvPicPr/>
          <p:nvPr/>
        </p:nvPicPr>
        <p:blipFill>
          <a:blip r:embed="rId1"/>
          <a:stretch/>
        </p:blipFill>
        <p:spPr>
          <a:xfrm>
            <a:off x="2540160" y="1406520"/>
            <a:ext cx="4708800" cy="383040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6" dur="indefinite" restart="never" nodeType="tmRoot">
          <p:childTnLst>
            <p:seq>
              <p:cTn id="77" dur="indefinite" nodeType="mainSeq">
                <p:childTnLst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504000" y="74160"/>
            <a:ext cx="9069840" cy="197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8. Операнды арифметического выражения записаны в системе счисления с основанием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16. 3BBx8</a:t>
            </a:r>
            <a:r>
              <a:rPr b="1" lang="ru-RU" sz="1800" spc="-1" strike="noStrike" baseline="-25000">
                <a:solidFill>
                  <a:srgbClr val="000000"/>
                </a:solidFill>
                <a:latin typeface="Arial"/>
                <a:ea typeface="DejaVu Sans"/>
              </a:rPr>
              <a:t>16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+ B67AxFE62</a:t>
            </a:r>
            <a:r>
              <a:rPr b="1" lang="ru-RU" sz="1800" spc="-1" strike="noStrike" baseline="-25000">
                <a:solidFill>
                  <a:srgbClr val="000000"/>
                </a:solidFill>
                <a:latin typeface="Arial"/>
                <a:ea typeface="DejaVu Sans"/>
              </a:rPr>
              <a:t>16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+ BEA2xD49B</a:t>
            </a:r>
            <a:r>
              <a:rPr b="1" lang="ru-RU" sz="1800" spc="-1" strike="noStrike" baseline="-25000">
                <a:solidFill>
                  <a:srgbClr val="000000"/>
                </a:solidFill>
                <a:latin typeface="Arial"/>
                <a:ea typeface="DejaVu Sans"/>
              </a:rPr>
              <a:t>16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+ 8D7Dx</a:t>
            </a:r>
            <a:r>
              <a:rPr b="1" lang="ru-RU" sz="1800" spc="-1" strike="noStrike" baseline="-25000">
                <a:solidFill>
                  <a:srgbClr val="000000"/>
                </a:solidFill>
                <a:latin typeface="Arial"/>
                <a:ea typeface="DejaVu Sans"/>
              </a:rPr>
              <a:t>16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В записи чисел переменной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обозначена неизвестная цифра из алфавита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16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-ричной системы счисления. Определите наибольшее значение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при котором значение данного арифметического выражения кратно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15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. Для найденного x вычислите частное от деления значения арифметического выражения на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15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и укажите его в ответе в десятичной системе счисления.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504000" y="2406600"/>
            <a:ext cx="9069840" cy="22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82" name="Picture 2" descr=""/>
          <p:cNvPicPr/>
          <p:nvPr/>
        </p:nvPicPr>
        <p:blipFill>
          <a:blip r:embed="rId1"/>
          <a:stretch/>
        </p:blipFill>
        <p:spPr>
          <a:xfrm>
            <a:off x="325440" y="2192400"/>
            <a:ext cx="9485640" cy="329436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2" dur="indefinite" restart="never" nodeType="tmRoot">
          <p:childTnLst>
            <p:seq>
              <p:cTn id="83" dur="indefinite" nodeType="mainSeq">
                <p:childTnLst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468360" y="763560"/>
            <a:ext cx="9069840" cy="124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 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9. Решите уравнение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60</a:t>
            </a:r>
            <a:r>
              <a:rPr b="0" lang="ru-RU" sz="1800" spc="-1" strike="noStrike" baseline="-25000">
                <a:solidFill>
                  <a:srgbClr val="000000"/>
                </a:solidFill>
                <a:latin typeface="Arial"/>
                <a:ea typeface="DejaVu Sans"/>
              </a:rPr>
              <a:t>8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+ x = 120</a:t>
            </a:r>
            <a:r>
              <a:rPr b="0" lang="ru-RU" sz="1800" spc="-1" strike="noStrike" baseline="-25000">
                <a:solidFill>
                  <a:srgbClr val="000000"/>
                </a:solidFill>
                <a:latin typeface="Arial"/>
                <a:ea typeface="DejaVu Sans"/>
              </a:rPr>
              <a:t>7.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Ответ запишите в шестеричной системе счисления. Основание системы счисления указывать не нужно.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84" name="CustomShape 2"/>
          <p:cNvSpPr/>
          <p:nvPr/>
        </p:nvSpPr>
        <p:spPr>
          <a:xfrm>
            <a:off x="5611680" y="3549600"/>
            <a:ext cx="3962160" cy="1063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Ответ: 23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85" name="CustomShape 3"/>
          <p:cNvSpPr/>
          <p:nvPr/>
        </p:nvSpPr>
        <p:spPr>
          <a:xfrm>
            <a:off x="1539720" y="334800"/>
            <a:ext cx="5713560" cy="51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Операции в разных СС 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86" name="CustomShape 4"/>
          <p:cNvSpPr/>
          <p:nvPr/>
        </p:nvSpPr>
        <p:spPr>
          <a:xfrm>
            <a:off x="1039680" y="2120760"/>
            <a:ext cx="2213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60 = 6*8 +0*8=48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87" name="CustomShape 5"/>
          <p:cNvSpPr/>
          <p:nvPr/>
        </p:nvSpPr>
        <p:spPr>
          <a:xfrm>
            <a:off x="4683240" y="2049480"/>
            <a:ext cx="29988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120 = 1*7+2*7+0*7 =63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88" name="CustomShape 6"/>
          <p:cNvSpPr/>
          <p:nvPr/>
        </p:nvSpPr>
        <p:spPr>
          <a:xfrm>
            <a:off x="3182760" y="2620800"/>
            <a:ext cx="23558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48 + х = 63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х = 15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89" name="CustomShape 7"/>
          <p:cNvSpPr/>
          <p:nvPr/>
        </p:nvSpPr>
        <p:spPr>
          <a:xfrm>
            <a:off x="611280" y="3406680"/>
            <a:ext cx="2213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15 :6  = 2 и ост 3 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8" dur="indefinite" restart="never" nodeType="tmRoot">
          <p:childTnLst>
            <p:seq>
              <p:cTn id="89" dur="indefinite" nodeType="mainSeq">
                <p:childTnLst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 additive="repl">
                                        <p:cTn id="110" dur="500"/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504000" y="74160"/>
            <a:ext cx="9069840" cy="47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Операции в разных СС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91" name="CustomShape 2"/>
          <p:cNvSpPr/>
          <p:nvPr/>
        </p:nvSpPr>
        <p:spPr>
          <a:xfrm>
            <a:off x="182520" y="620640"/>
            <a:ext cx="4284720" cy="504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10. Операнды арифметического выражения записаны в системе счисления с основаниями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13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и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18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:    </a:t>
            </a:r>
            <a:r>
              <a:rPr b="1" i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A04</a:t>
            </a:r>
            <a:r>
              <a:rPr b="1" lang="ru-RU" sz="1800" spc="-1" strike="noStrike" baseline="-25000">
                <a:solidFill>
                  <a:srgbClr val="000000"/>
                </a:solidFill>
                <a:latin typeface="Arial"/>
                <a:ea typeface="DejaVu Sans"/>
              </a:rPr>
              <a:t>13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 + 1D</a:t>
            </a:r>
            <a:r>
              <a:rPr b="1" i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3</a:t>
            </a:r>
            <a:r>
              <a:rPr b="1" lang="ru-RU" sz="1800" spc="-1" strike="noStrike" baseline="-25000">
                <a:solidFill>
                  <a:srgbClr val="000000"/>
                </a:solidFill>
                <a:latin typeface="Arial"/>
                <a:ea typeface="DejaVu Sans"/>
              </a:rPr>
              <a:t>18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В записи чисел переменной </a:t>
            </a:r>
            <a:r>
              <a:rPr b="1" i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обозначена неизвестная цифра из алфавита десятичной системы счисления. Определите наименьшее значение </a:t>
            </a:r>
            <a:r>
              <a:rPr b="1" i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при котором значение данного арифметического выражения кратно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184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. Для найденного значения </a:t>
            </a:r>
            <a:r>
              <a:rPr b="1" i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вычислите частное от деления значения арифметического выражения на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184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и укажите его в ответе в десятичной системе счисления. Основание системы счисления в ответе указывать не нужно.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pic>
        <p:nvPicPr>
          <p:cNvPr id="192" name="Picture 3" descr=""/>
          <p:cNvPicPr/>
          <p:nvPr/>
        </p:nvPicPr>
        <p:blipFill>
          <a:blip r:embed="rId1"/>
          <a:stretch/>
        </p:blipFill>
        <p:spPr>
          <a:xfrm>
            <a:off x="4683240" y="763560"/>
            <a:ext cx="5208840" cy="421344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1" dur="indefinite" restart="never" nodeType="tmRoot">
          <p:childTnLst>
            <p:seq>
              <p:cTn id="112" dur="indefinite" nodeType="mainSeq">
                <p:childTnLst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504000" y="0"/>
            <a:ext cx="9069840" cy="616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Операции в разных СС с двумя переменными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94" name="CustomShape 2"/>
          <p:cNvSpPr/>
          <p:nvPr/>
        </p:nvSpPr>
        <p:spPr>
          <a:xfrm>
            <a:off x="182520" y="692280"/>
            <a:ext cx="9714240" cy="199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11. Операнды арифметического выражения записаны в системах счисления с основаниями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8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и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11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:   </a:t>
            </a:r>
            <a:r>
              <a:rPr b="1" i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y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04</a:t>
            </a:r>
            <a:r>
              <a:rPr b="1" i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5</a:t>
            </a:r>
            <a:r>
              <a:rPr b="1" lang="ru-RU" sz="1800" spc="-1" strike="noStrike" baseline="-25000">
                <a:solidFill>
                  <a:srgbClr val="000000"/>
                </a:solidFill>
                <a:latin typeface="Arial"/>
                <a:ea typeface="DejaVu Sans"/>
              </a:rPr>
              <a:t>11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 + 253</a:t>
            </a:r>
            <a:r>
              <a:rPr b="1" i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xy</a:t>
            </a:r>
            <a:r>
              <a:rPr b="1" lang="ru-RU" sz="1800" spc="-1" strike="noStrike" baseline="-25000">
                <a:solidFill>
                  <a:srgbClr val="000000"/>
                </a:solidFill>
                <a:latin typeface="Arial"/>
                <a:ea typeface="DejaVu Sans"/>
              </a:rPr>
              <a:t>8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.   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В записи чисел переменными </a:t>
            </a:r>
            <a:r>
              <a:rPr b="0" i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и </a:t>
            </a:r>
            <a:r>
              <a:rPr b="0" i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y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обозначены допустимые в данных системах счисления неизвестные цифры. Определите значения </a:t>
            </a:r>
            <a:r>
              <a:rPr b="0" i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и </a:t>
            </a:r>
            <a:r>
              <a:rPr b="0" i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y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при которых значение данного арифметического выражения будет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наименьшим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и кратно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117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. Для найденных значений </a:t>
            </a:r>
            <a:r>
              <a:rPr b="0" i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и </a:t>
            </a:r>
            <a:r>
              <a:rPr b="0" i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y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вычислите частное от деления значения арифметического выражения на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117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и укажите его в ответе в десятичной системе счисления. Основание системы счисления в ответе указывать не нужно.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pic>
        <p:nvPicPr>
          <p:cNvPr id="195" name="Picture 2" descr=""/>
          <p:cNvPicPr/>
          <p:nvPr/>
        </p:nvPicPr>
        <p:blipFill>
          <a:blip r:embed="rId1"/>
          <a:stretch/>
        </p:blipFill>
        <p:spPr>
          <a:xfrm>
            <a:off x="1325520" y="2620800"/>
            <a:ext cx="6818400" cy="329436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7" dur="indefinite" restart="never" nodeType="tmRoot">
          <p:childTnLst>
            <p:seq>
              <p:cTn id="118" dur="indefinite" nodeType="mainSeq">
                <p:childTnLst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289440" y="441720"/>
            <a:ext cx="9069840" cy="441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12. Операнды арифметического выражения записаны в системах счисления с основаниями </a:t>
            </a:r>
            <a:r>
              <a:rPr b="1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15</a:t>
            </a: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 и </a:t>
            </a:r>
            <a:r>
              <a:rPr b="1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17</a:t>
            </a: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br/>
            <a:r>
              <a:rPr b="1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123x5</a:t>
            </a:r>
            <a:r>
              <a:rPr b="1" lang="ru-RU" sz="2400" spc="-1" strike="noStrike" baseline="-8000">
                <a:solidFill>
                  <a:srgbClr val="000000"/>
                </a:solidFill>
                <a:latin typeface="Arial"/>
                <a:ea typeface="DejaVu Sans"/>
              </a:rPr>
              <a:t>15</a:t>
            </a:r>
            <a:r>
              <a:rPr b="1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 + 67y9</a:t>
            </a:r>
            <a:r>
              <a:rPr b="1" lang="ru-RU" sz="2400" spc="-1" strike="noStrike" baseline="-8000">
                <a:solidFill>
                  <a:srgbClr val="000000"/>
                </a:solidFill>
                <a:latin typeface="Arial"/>
                <a:ea typeface="DejaVu Sans"/>
              </a:rPr>
              <a:t>17. </a:t>
            </a:r>
            <a:br/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В записи чисел переменными </a:t>
            </a:r>
            <a:r>
              <a:rPr b="1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 и </a:t>
            </a:r>
            <a:r>
              <a:rPr b="1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y</a:t>
            </a: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 обозначены неизвестные цифры из алфавитов </a:t>
            </a:r>
            <a:r>
              <a:rPr b="1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15</a:t>
            </a: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-ричной и </a:t>
            </a:r>
            <a:r>
              <a:rPr b="1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17</a:t>
            </a: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-ричной систем счисления соответственно. Определите значения </a:t>
            </a:r>
            <a:r>
              <a:rPr b="1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x, y,</a:t>
            </a: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 при которых значение данного арифметического выражения кратно </a:t>
            </a:r>
            <a:r>
              <a:rPr b="1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131</a:t>
            </a: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. Для найденных значений </a:t>
            </a:r>
            <a:r>
              <a:rPr b="1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x, y</a:t>
            </a: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 вычислите частное от деления значения арифметического выражения на </a:t>
            </a:r>
            <a:r>
              <a:rPr b="1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131</a:t>
            </a: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 и укажите его в ответе в десятичной системе счисления. Если можно выбрать </a:t>
            </a:r>
            <a:r>
              <a:rPr b="1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x, y</a:t>
            </a: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 не единственным образом, возьмите ту пару, в которой значение </a:t>
            </a:r>
            <a:r>
              <a:rPr b="1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y</a:t>
            </a: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 меньше. Основание системы счисления в ответе указывать не нужно.</a:t>
            </a:r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504000" y="73800"/>
            <a:ext cx="9069840" cy="124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98" name="" descr=""/>
          <p:cNvPicPr/>
          <p:nvPr/>
        </p:nvPicPr>
        <p:blipFill>
          <a:blip r:embed="rId1"/>
          <a:stretch/>
        </p:blipFill>
        <p:spPr>
          <a:xfrm>
            <a:off x="0" y="1080000"/>
            <a:ext cx="10079280" cy="2617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469440" y="274680"/>
            <a:ext cx="9069840" cy="62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latin typeface="Arial"/>
                <a:ea typeface="DejaVu Sans"/>
              </a:rPr>
              <a:t>Разные задачи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200" name="CustomShape 2"/>
          <p:cNvSpPr/>
          <p:nvPr/>
        </p:nvSpPr>
        <p:spPr>
          <a:xfrm>
            <a:off x="180000" y="900000"/>
            <a:ext cx="9539280" cy="143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111111"/>
                </a:solidFill>
                <a:latin typeface="Times New Roman"/>
                <a:ea typeface="DejaVu Sans"/>
              </a:rPr>
              <a:t>Значение арифметического выражения   </a:t>
            </a:r>
            <a:r>
              <a:rPr b="1" lang="ru-RU" sz="2400" spc="-1" strike="noStrike">
                <a:solidFill>
                  <a:srgbClr val="111111"/>
                </a:solidFill>
                <a:latin typeface="Times New Roman"/>
                <a:ea typeface="DejaVu Sans"/>
              </a:rPr>
              <a:t>43 * 7</a:t>
            </a:r>
            <a:r>
              <a:rPr b="1" lang="ru-RU" sz="2400" spc="-1" strike="noStrike" baseline="14000000">
                <a:solidFill>
                  <a:srgbClr val="111111"/>
                </a:solidFill>
                <a:latin typeface="Times New Roman"/>
                <a:ea typeface="DejaVu Sans"/>
              </a:rPr>
              <a:t>103 </a:t>
            </a:r>
            <a:r>
              <a:rPr b="1" lang="ru-RU" sz="2400" spc="-1" strike="noStrike">
                <a:solidFill>
                  <a:srgbClr val="111111"/>
                </a:solidFill>
                <a:latin typeface="Times New Roman"/>
                <a:ea typeface="DejaVu Sans"/>
              </a:rPr>
              <a:t> - 21 * 7</a:t>
            </a:r>
            <a:r>
              <a:rPr b="1" lang="ru-RU" sz="2400" spc="-1" strike="noStrike" baseline="14000000">
                <a:solidFill>
                  <a:srgbClr val="111111"/>
                </a:solidFill>
                <a:latin typeface="Times New Roman"/>
                <a:ea typeface="DejaVu Sans"/>
              </a:rPr>
              <a:t>57</a:t>
            </a:r>
            <a:r>
              <a:rPr b="1" lang="ru-RU" sz="2400" spc="-1" strike="noStrike">
                <a:solidFill>
                  <a:srgbClr val="111111"/>
                </a:solidFill>
                <a:latin typeface="Times New Roman"/>
                <a:ea typeface="DejaVu Sans"/>
              </a:rPr>
              <a:t> +98</a:t>
            </a:r>
            <a:endParaRPr b="0" lang="ru-RU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2400" spc="-1" strike="noStrike">
                <a:solidFill>
                  <a:srgbClr val="111111"/>
                </a:solidFill>
                <a:latin typeface="Times New Roman"/>
                <a:ea typeface="DejaVu Sans"/>
              </a:rPr>
              <a:t>записали в системе счисления с основанием  7.</a:t>
            </a:r>
            <a:br/>
            <a:r>
              <a:rPr b="0" lang="ru-RU" sz="2400" spc="-1" strike="noStrike">
                <a:solidFill>
                  <a:srgbClr val="111111"/>
                </a:solidFill>
                <a:latin typeface="Times New Roman"/>
                <a:ea typeface="DejaVu Sans"/>
              </a:rPr>
              <a:t>Найдите сумму цифр получившегося числа и запишите её в ответе в десятичной системе счисления.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201" name="CustomShape 3"/>
          <p:cNvSpPr/>
          <p:nvPr/>
        </p:nvSpPr>
        <p:spPr>
          <a:xfrm>
            <a:off x="3193560" y="2693520"/>
            <a:ext cx="3466080" cy="162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latin typeface="Arial"/>
              </a:rPr>
              <a:t>n = 43 * 7**103 - 21 * 7**57 + 98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latin typeface="Arial"/>
              </a:rPr>
              <a:t>s = 0 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latin typeface="Arial"/>
              </a:rPr>
              <a:t>while n: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latin typeface="Arial"/>
              </a:rPr>
              <a:t>    </a:t>
            </a:r>
            <a:r>
              <a:rPr b="0" lang="ru-RU" sz="1800" spc="-1" strike="noStrike">
                <a:latin typeface="Arial"/>
              </a:rPr>
              <a:t>s += n % 7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latin typeface="Arial"/>
              </a:rPr>
              <a:t>    </a:t>
            </a:r>
            <a:r>
              <a:rPr b="0" lang="ru-RU" sz="1800" spc="-1" strike="noStrike">
                <a:latin typeface="Arial"/>
              </a:rPr>
              <a:t>n //= 7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latin typeface="Arial"/>
              </a:rPr>
              <a:t>print(s)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02" name="CustomShape 4"/>
          <p:cNvSpPr/>
          <p:nvPr/>
        </p:nvSpPr>
        <p:spPr>
          <a:xfrm>
            <a:off x="5760000" y="4680000"/>
            <a:ext cx="2879640" cy="345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latin typeface="Arial"/>
              </a:rPr>
              <a:t>Ответ: 276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3" dur="indefinite" restart="never" nodeType="tmRoot">
          <p:childTnLst>
            <p:seq>
              <p:cTn id="124" dur="indefinite" nodeType="mainSeq">
                <p:childTnLst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504000" y="226080"/>
            <a:ext cx="9069840" cy="94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  <a:ea typeface="DejaVu Sans"/>
              </a:rPr>
              <a:t>Что нужно знать: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504000" y="1326600"/>
            <a:ext cx="9069840" cy="328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88000"/>
          </a:bodyPr>
          <a:p>
            <a:pPr marL="414720" indent="-3092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Принципы кодирования чисел в позиционных системах счисления;</a:t>
            </a:r>
            <a:endParaRPr b="0" lang="ru-RU" sz="3200" spc="-1" strike="noStrike">
              <a:latin typeface="Arial"/>
            </a:endParaRPr>
          </a:p>
          <a:p>
            <a:pPr marL="414720" indent="-3092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Перевод чисел из любой системы счисления в десятичную;</a:t>
            </a:r>
            <a:endParaRPr b="0" lang="ru-RU" sz="3200" spc="-1" strike="noStrike">
              <a:latin typeface="Arial"/>
            </a:endParaRPr>
          </a:p>
          <a:p>
            <a:pPr marL="414720" indent="-3092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Перевод чисел из десятичной системы счисления в любую другую систему счисления.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504000" y="74160"/>
            <a:ext cx="9069840" cy="124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4" name="CustomShape 2"/>
          <p:cNvSpPr/>
          <p:nvPr/>
        </p:nvSpPr>
        <p:spPr>
          <a:xfrm>
            <a:off x="539640" y="477720"/>
            <a:ext cx="9069840" cy="124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5" name="CustomShape 3"/>
          <p:cNvSpPr/>
          <p:nvPr/>
        </p:nvSpPr>
        <p:spPr>
          <a:xfrm>
            <a:off x="540000" y="180000"/>
            <a:ext cx="8999280" cy="177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14. </a:t>
            </a:r>
            <a:r>
              <a:rPr b="0" lang="ru-RU" sz="24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1"/>
              </a:rPr>
              <a:t>(С. Чайкин)</a:t>
            </a:r>
            <a:r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 Дано арифметическое выражение: </a:t>
            </a:r>
            <a:r>
              <a:rPr b="1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73x1y</a:t>
            </a:r>
            <a:r>
              <a:rPr b="1" lang="ru-RU" sz="2400" spc="-1" strike="noStrike" baseline="-14000000">
                <a:solidFill>
                  <a:srgbClr val="000000"/>
                </a:solidFill>
                <a:latin typeface="Times New Roman"/>
                <a:ea typeface="DejaVu Sans"/>
              </a:rPr>
              <a:t>67</a:t>
            </a:r>
            <a:r>
              <a:rPr b="1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+ 49y6</a:t>
            </a:r>
            <a:r>
              <a:rPr b="1" lang="ru-RU" sz="2400" spc="-1" strike="noStrike" baseline="-14000000">
                <a:solidFill>
                  <a:srgbClr val="000000"/>
                </a:solidFill>
                <a:latin typeface="Times New Roman"/>
                <a:ea typeface="DejaVu Sans"/>
              </a:rPr>
              <a:t>х</a:t>
            </a:r>
            <a:r>
              <a:rPr b="1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.</a:t>
            </a:r>
            <a:r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В записи чисел переменными </a:t>
            </a:r>
            <a:r>
              <a:rPr b="1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x</a:t>
            </a:r>
            <a:r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и </a:t>
            </a:r>
            <a:r>
              <a:rPr b="1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y</a:t>
            </a:r>
            <a:r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обозначены неизвестные цифры из допустимого алфавита для указанных систем счисления. Определите, </a:t>
            </a:r>
            <a:r>
              <a:rPr b="0" i="1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сколько </a:t>
            </a:r>
            <a:r>
              <a:rPr b="1" i="1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различных значений</a:t>
            </a:r>
            <a:r>
              <a:rPr b="0" i="1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может принимать выражение при всех возможных</a:t>
            </a:r>
            <a:r>
              <a:rPr b="1" i="1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x</a:t>
            </a:r>
            <a:r>
              <a:rPr b="0" i="1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и </a:t>
            </a:r>
            <a:r>
              <a:rPr b="1" i="1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y</a:t>
            </a:r>
            <a:r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. 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206" name="CustomShape 4"/>
          <p:cNvSpPr/>
          <p:nvPr/>
        </p:nvSpPr>
        <p:spPr>
          <a:xfrm>
            <a:off x="1931040" y="2617560"/>
            <a:ext cx="5448600" cy="188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latin typeface="Arial"/>
              </a:rPr>
              <a:t>rez = set()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latin typeface="Arial"/>
              </a:rPr>
              <a:t>for x in range(10, 67):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latin typeface="Arial"/>
              </a:rPr>
              <a:t>    </a:t>
            </a:r>
            <a:r>
              <a:rPr b="0" lang="ru-RU" sz="1800" spc="-1" strike="noStrike">
                <a:latin typeface="Arial"/>
              </a:rPr>
              <a:t>for y in range(x):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latin typeface="Arial"/>
              </a:rPr>
              <a:t>        </a:t>
            </a:r>
            <a:r>
              <a:rPr b="0" lang="ru-RU" sz="1800" spc="-1" strike="noStrike">
                <a:latin typeface="Arial"/>
              </a:rPr>
              <a:t>a = 7*67**4+3*67**3+x*67**2+1*67**1+y*67**0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latin typeface="Arial"/>
              </a:rPr>
              <a:t>        </a:t>
            </a:r>
            <a:r>
              <a:rPr b="0" lang="ru-RU" sz="1800" spc="-1" strike="noStrike">
                <a:latin typeface="Arial"/>
              </a:rPr>
              <a:t>b = 4*x**3+9*x**2+y*x**1+6*x**0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latin typeface="Arial"/>
              </a:rPr>
              <a:t>        </a:t>
            </a:r>
            <a:r>
              <a:rPr b="0" lang="ru-RU" sz="1800" spc="-1" strike="noStrike">
                <a:latin typeface="Arial"/>
              </a:rPr>
              <a:t>rez.add(a+b)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latin typeface="Arial"/>
              </a:rPr>
              <a:t>        </a:t>
            </a:r>
            <a:r>
              <a:rPr b="0" lang="ru-RU" sz="1800" spc="-1" strike="noStrike">
                <a:latin typeface="Arial"/>
              </a:rPr>
              <a:t>print(len(rez))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07" name="CustomShape 5"/>
          <p:cNvSpPr/>
          <p:nvPr/>
        </p:nvSpPr>
        <p:spPr>
          <a:xfrm>
            <a:off x="4860000" y="4680000"/>
            <a:ext cx="3239640" cy="345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latin typeface="Arial"/>
              </a:rPr>
              <a:t>Ответ : 2166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ustomShape 1"/>
          <p:cNvSpPr/>
          <p:nvPr/>
        </p:nvSpPr>
        <p:spPr>
          <a:xfrm>
            <a:off x="360000" y="294840"/>
            <a:ext cx="9069840" cy="168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15. (</a:t>
            </a:r>
            <a:r>
              <a:rPr b="0" lang="ru-RU" sz="2400" spc="-1" strike="noStrike" u="sng">
                <a:solidFill>
                  <a:srgbClr val="0000ff"/>
                </a:solidFill>
                <a:uFillTx/>
                <a:latin typeface="Times New Roman"/>
                <a:ea typeface="DejaVu Sans"/>
                <a:hlinkClick r:id="rId1"/>
              </a:rPr>
              <a:t>А.Богданов</a:t>
            </a:r>
            <a:r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) Найдите минимальное число x, для которого будет верно равенство его представлений в системах счисления с основаниями p и q:</a:t>
            </a:r>
            <a:br/>
            <a:r>
              <a:rPr b="1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x = 24351p = 14325q</a:t>
            </a:r>
            <a:br/>
            <a:r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 ответе запишите найденное число в десятичной системе счисления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209" name="" descr=""/>
          <p:cNvPicPr/>
          <p:nvPr/>
        </p:nvPicPr>
        <p:blipFill>
          <a:blip r:embed="rId2"/>
          <a:stretch/>
        </p:blipFill>
        <p:spPr>
          <a:xfrm>
            <a:off x="540000" y="2160000"/>
            <a:ext cx="9104760" cy="287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3" dur="indefinite" restart="never" nodeType="tmRoot">
          <p:childTnLst>
            <p:seq>
              <p:cTn id="154" dur="indefinite" nodeType="mainSeq">
                <p:childTnLst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 additive="repl">
                                        <p:cTn id="159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540000" y="360000"/>
            <a:ext cx="8999640" cy="1017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</a:pPr>
            <a:r>
              <a:rPr b="0" lang="ru-RU" sz="2200" spc="-1" strike="noStrike">
                <a:latin typeface="Times New Roman"/>
              </a:rPr>
              <a:t>16. (А. Кабанов) При каком наименьшем натуральном значении переменной </a:t>
            </a:r>
            <a:r>
              <a:rPr b="1" lang="ru-RU" sz="2200" spc="-1" strike="noStrike">
                <a:latin typeface="Times New Roman"/>
              </a:rPr>
              <a:t>х</a:t>
            </a:r>
            <a:r>
              <a:rPr b="0" lang="ru-RU" sz="2200" spc="-1" strike="noStrike">
                <a:latin typeface="Times New Roman"/>
              </a:rPr>
              <a:t> в выражении </a:t>
            </a:r>
            <a:r>
              <a:rPr b="1" lang="ru-RU" sz="2200" spc="-1" strike="noStrike">
                <a:latin typeface="Times New Roman"/>
              </a:rPr>
              <a:t>81</a:t>
            </a:r>
            <a:r>
              <a:rPr b="1" lang="ru-RU" sz="2200" spc="-1" strike="noStrike" baseline="33000">
                <a:latin typeface="Times New Roman"/>
              </a:rPr>
              <a:t>20</a:t>
            </a:r>
            <a:r>
              <a:rPr b="1" lang="ru-RU" sz="2200" spc="-1" strike="noStrike">
                <a:latin typeface="Times New Roman"/>
              </a:rPr>
              <a:t>-9</a:t>
            </a:r>
            <a:r>
              <a:rPr b="1" lang="ru-RU" sz="2200" spc="-1" strike="noStrike" baseline="33000">
                <a:latin typeface="Times New Roman"/>
              </a:rPr>
              <a:t>х</a:t>
            </a:r>
            <a:r>
              <a:rPr b="1" lang="ru-RU" sz="2200" spc="-1" strike="noStrike">
                <a:latin typeface="Times New Roman"/>
              </a:rPr>
              <a:t>+50</a:t>
            </a:r>
            <a:r>
              <a:rPr b="0" lang="ru-RU" sz="2200" spc="-1" strike="noStrike">
                <a:latin typeface="Times New Roman"/>
              </a:rPr>
              <a:t> сумма цифр в девятеричной записи числа равна </a:t>
            </a:r>
            <a:r>
              <a:rPr b="1" lang="ru-RU" sz="2200" spc="-1" strike="noStrike">
                <a:latin typeface="Times New Roman"/>
              </a:rPr>
              <a:t>138</a:t>
            </a:r>
            <a:r>
              <a:rPr b="0" lang="ru-RU" sz="2200" spc="-1" strike="noStrike">
                <a:latin typeface="Times New Roman"/>
              </a:rPr>
              <a:t>?</a:t>
            </a:r>
            <a:endParaRPr b="0" lang="ru-RU" sz="2200" spc="-1" strike="noStrike">
              <a:latin typeface="Arial"/>
            </a:endParaRPr>
          </a:p>
        </p:txBody>
      </p:sp>
      <p:pic>
        <p:nvPicPr>
          <p:cNvPr id="211" name="" descr=""/>
          <p:cNvPicPr/>
          <p:nvPr/>
        </p:nvPicPr>
        <p:blipFill>
          <a:blip r:embed="rId1"/>
          <a:stretch/>
        </p:blipFill>
        <p:spPr>
          <a:xfrm>
            <a:off x="211320" y="1413720"/>
            <a:ext cx="9657720" cy="2847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60" dur="indefinite" restart="never" nodeType="tmRoot">
          <p:childTnLst>
            <p:seq>
              <p:cTn id="161" dur="indefinite" nodeType="mainSeq">
                <p:childTnLst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360000" y="360000"/>
            <a:ext cx="9539640" cy="76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17. Определите число</a:t>
            </a:r>
            <a:r>
              <a:rPr b="1" lang="ru-RU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N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, </a:t>
            </a:r>
            <a:r>
              <a:rPr b="0" lang="ru-RU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для которого выполняется равенство </a:t>
            </a: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123</a:t>
            </a:r>
            <a:r>
              <a:rPr b="1" lang="en-US" sz="2400" spc="-1" strike="noStrike" baseline="-14000000">
                <a:solidFill>
                  <a:srgbClr val="000000"/>
                </a:solidFill>
                <a:latin typeface="Times New Roman"/>
                <a:ea typeface="Microsoft YaHei"/>
              </a:rPr>
              <a:t>N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=93</a:t>
            </a:r>
            <a:r>
              <a:rPr b="1" lang="en-US" sz="2400" spc="-1" strike="noStrike" baseline="-14000000">
                <a:solidFill>
                  <a:srgbClr val="000000"/>
                </a:solidFill>
                <a:latin typeface="Times New Roman"/>
                <a:ea typeface="Microsoft YaHei"/>
              </a:rPr>
              <a:t>N+2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213" name="" descr=""/>
          <p:cNvPicPr/>
          <p:nvPr/>
        </p:nvPicPr>
        <p:blipFill>
          <a:blip r:embed="rId1"/>
          <a:stretch/>
        </p:blipFill>
        <p:spPr>
          <a:xfrm>
            <a:off x="0" y="1800000"/>
            <a:ext cx="10079640" cy="287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66" dur="indefinite" restart="never" nodeType="tmRoot">
          <p:childTnLst>
            <p:seq>
              <p:cTn id="167" dur="indefinite" nodeType="mainSeq">
                <p:childTnLst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>
            <a:off x="540000" y="360000"/>
            <a:ext cx="9359640" cy="188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</a:pPr>
            <a:r>
              <a:rPr b="0" lang="ru-RU" sz="2400" spc="-1" strike="noStrike">
                <a:latin typeface="Times New Roman"/>
              </a:rPr>
              <a:t>18. Запись числа N в системе счисления с основанием 3 содержит четыре цифры, запись этого числа в системе счисления с основанием 7 содержит три цифры, а запись в системе счисления с основанием 8 заканчивается на 17. Чему равно N? Запишите ответ в десятичной системе счисления.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215" name="" descr=""/>
          <p:cNvPicPr/>
          <p:nvPr/>
        </p:nvPicPr>
        <p:blipFill>
          <a:blip r:embed="rId1"/>
          <a:stretch/>
        </p:blipFill>
        <p:spPr>
          <a:xfrm>
            <a:off x="406800" y="2103840"/>
            <a:ext cx="9492840" cy="3475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2" dur="indefinite" restart="never" nodeType="tmRoot">
          <p:childTnLst>
            <p:seq>
              <p:cTn id="173" dur="indefinite" nodeType="mainSeq">
                <p:childTnLst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 additive="repl">
                                        <p:cTn id="178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360000" y="900000"/>
            <a:ext cx="9539640" cy="349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1" lang="ru-RU" sz="6000" spc="-1" strike="noStrike">
                <a:solidFill>
                  <a:srgbClr val="8d1d75"/>
                </a:solidFill>
                <a:latin typeface="Arial"/>
              </a:rPr>
              <a:t>Спасибо за внимание!</a:t>
            </a:r>
            <a:endParaRPr b="0" lang="ru-RU" sz="6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6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6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6000" spc="-1" strike="noStrike">
                <a:solidFill>
                  <a:srgbClr val="8d1d75"/>
                </a:solidFill>
                <a:latin typeface="Arial"/>
              </a:rPr>
              <a:t>Удачи всем на экзамене!</a:t>
            </a:r>
            <a:endParaRPr b="0" lang="ru-RU" sz="6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504000" y="0"/>
            <a:ext cx="9069840" cy="672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  <a:ea typeface="DejaVu Sans"/>
              </a:rPr>
              <a:t>Принцип кодирования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360000" y="673920"/>
            <a:ext cx="9538200" cy="526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00000"/>
              </a:lnSpc>
              <a:spcBef>
                <a:spcPts val="1417"/>
              </a:spcBef>
              <a:tabLst>
                <a:tab algn="l" pos="0"/>
              </a:tabLst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r>
              <a:rPr b="0" lang="ru-RU" sz="1500" spc="-1" strike="noStrike">
                <a:solidFill>
                  <a:srgbClr val="000000"/>
                </a:solidFill>
                <a:latin typeface="Arial"/>
                <a:ea typeface="DejaVu Sans"/>
              </a:rPr>
              <a:t>10</a:t>
            </a:r>
            <a:r>
              <a:rPr b="0" lang="en-US" sz="1500" spc="-1" strike="noStrike" baseline="33000">
                <a:solidFill>
                  <a:srgbClr val="000000"/>
                </a:solidFill>
                <a:latin typeface="Arial"/>
                <a:ea typeface="DejaVu Sans"/>
              </a:rPr>
              <a:t>N  </a:t>
            </a:r>
            <a:r>
              <a:rPr b="0" lang="ru-RU" sz="1500" spc="-1" strike="noStrike">
                <a:solidFill>
                  <a:srgbClr val="000000"/>
                </a:solidFill>
                <a:latin typeface="Arial"/>
                <a:ea typeface="DejaVu Sans"/>
              </a:rPr>
              <a:t>= 1000...0   (N нулей)    Например: 10</a:t>
            </a:r>
            <a:r>
              <a:rPr b="0" lang="ru-RU" sz="1500" spc="-1" strike="noStrike" baseline="33000">
                <a:solidFill>
                  <a:srgbClr val="000000"/>
                </a:solidFill>
                <a:latin typeface="Arial"/>
                <a:ea typeface="DejaVu Sans"/>
              </a:rPr>
              <a:t>5</a:t>
            </a:r>
            <a:r>
              <a:rPr b="0" lang="ru-RU" sz="1500" spc="-1" strike="noStrike">
                <a:solidFill>
                  <a:srgbClr val="000000"/>
                </a:solidFill>
                <a:latin typeface="Arial"/>
                <a:ea typeface="DejaVu Sans"/>
              </a:rPr>
              <a:t>=100000</a:t>
            </a:r>
            <a:endParaRPr b="0" lang="ru-RU" sz="15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  <a:tabLst>
                <a:tab algn="l" pos="0"/>
              </a:tabLst>
            </a:pP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DejaVu Sans"/>
              </a:rPr>
              <a:t>     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DejaVu Sans"/>
              </a:rPr>
              <a:t>10</a:t>
            </a:r>
            <a:r>
              <a:rPr b="0" lang="en-US" sz="1500" spc="-1" strike="noStrike" baseline="33000">
                <a:solidFill>
                  <a:srgbClr val="000000"/>
                </a:solidFill>
                <a:latin typeface="Arial"/>
                <a:ea typeface="DejaVu Sans"/>
              </a:rPr>
              <a:t>N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DejaVu Sans"/>
              </a:rPr>
              <a:t>-1= 999...9 (N девяток)     </a:t>
            </a:r>
            <a:r>
              <a:rPr b="0" lang="ru-RU" sz="1500" spc="-1" strike="noStrike">
                <a:solidFill>
                  <a:srgbClr val="000000"/>
                </a:solidFill>
                <a:latin typeface="Arial"/>
                <a:ea typeface="DejaVu Sans"/>
              </a:rPr>
              <a:t>Например: 10</a:t>
            </a:r>
            <a:r>
              <a:rPr b="0" lang="ru-RU" sz="1500" spc="-1" strike="noStrike" baseline="33000">
                <a:solidFill>
                  <a:srgbClr val="000000"/>
                </a:solidFill>
                <a:latin typeface="Arial"/>
                <a:ea typeface="DejaVu Sans"/>
              </a:rPr>
              <a:t>5 </a:t>
            </a:r>
            <a:r>
              <a:rPr b="0" lang="ru-RU" sz="1500" spc="-1" strike="noStrike">
                <a:solidFill>
                  <a:srgbClr val="000000"/>
                </a:solidFill>
                <a:latin typeface="Arial"/>
                <a:ea typeface="DejaVu Sans"/>
              </a:rPr>
              <a:t> - 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DejaVu Sans"/>
              </a:rPr>
              <a:t>1</a:t>
            </a:r>
            <a:r>
              <a:rPr b="0" lang="ru-RU" sz="1500" spc="-1" strike="noStrike">
                <a:solidFill>
                  <a:srgbClr val="000000"/>
                </a:solidFill>
                <a:latin typeface="Arial"/>
                <a:ea typeface="DejaVu Sans"/>
              </a:rPr>
              <a:t>=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DejaVu Sans"/>
              </a:rPr>
              <a:t>99999</a:t>
            </a:r>
            <a:endParaRPr b="0" lang="ru-RU" sz="15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  <a:tabLst>
                <a:tab algn="l" pos="0"/>
              </a:tabLst>
            </a:pP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en-US" sz="13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US" sz="1300" spc="-1" strike="noStrike">
                <a:solidFill>
                  <a:srgbClr val="000000"/>
                </a:solidFill>
                <a:latin typeface="Arial"/>
                <a:ea typeface="DejaVu Sans"/>
              </a:rPr>
              <a:t>10</a:t>
            </a:r>
            <a:r>
              <a:rPr b="0" lang="en-US" sz="1300" spc="-1" strike="noStrike" baseline="33000">
                <a:solidFill>
                  <a:srgbClr val="000000"/>
                </a:solidFill>
                <a:latin typeface="Arial"/>
                <a:ea typeface="DejaVu Sans"/>
              </a:rPr>
              <a:t>N</a:t>
            </a:r>
            <a:r>
              <a:rPr b="0" lang="en-US" sz="1300" spc="-1" strike="noStrike">
                <a:solidFill>
                  <a:srgbClr val="000000"/>
                </a:solidFill>
                <a:latin typeface="Arial"/>
                <a:ea typeface="DejaVu Sans"/>
              </a:rPr>
              <a:t>-10</a:t>
            </a:r>
            <a:r>
              <a:rPr b="0" lang="en-US" sz="1300" spc="-1" strike="noStrike" baseline="33000">
                <a:solidFill>
                  <a:srgbClr val="000000"/>
                </a:solidFill>
                <a:latin typeface="Arial"/>
                <a:ea typeface="DejaVu Sans"/>
              </a:rPr>
              <a:t>M</a:t>
            </a:r>
            <a:r>
              <a:rPr b="0" lang="en-US" sz="1300" spc="-1" strike="noStrike">
                <a:solidFill>
                  <a:srgbClr val="000000"/>
                </a:solidFill>
                <a:latin typeface="Arial"/>
                <a:ea typeface="DejaVu Sans"/>
              </a:rPr>
              <a:t>=10</a:t>
            </a:r>
            <a:r>
              <a:rPr b="0" lang="en-US" sz="1300" spc="-1" strike="noStrike" baseline="33000">
                <a:solidFill>
                  <a:srgbClr val="000000"/>
                </a:solidFill>
                <a:latin typeface="Arial"/>
                <a:ea typeface="DejaVu Sans"/>
              </a:rPr>
              <a:t>M</a:t>
            </a:r>
            <a:r>
              <a:rPr b="0" lang="en-US" sz="1300" spc="-1" strike="noStrike">
                <a:solidFill>
                  <a:srgbClr val="000000"/>
                </a:solidFill>
                <a:latin typeface="Arial"/>
                <a:ea typeface="DejaVu Sans"/>
              </a:rPr>
              <a:t>(10</a:t>
            </a:r>
            <a:r>
              <a:rPr b="0" lang="en-US" sz="1300" spc="-1" strike="noStrike" baseline="33000">
                <a:solidFill>
                  <a:srgbClr val="000000"/>
                </a:solidFill>
                <a:latin typeface="Arial"/>
                <a:ea typeface="DejaVu Sans"/>
              </a:rPr>
              <a:t>N-M</a:t>
            </a:r>
            <a:r>
              <a:rPr b="0" lang="en-US" sz="1300" spc="-1" strike="noStrike">
                <a:solidFill>
                  <a:srgbClr val="000000"/>
                </a:solidFill>
                <a:latin typeface="Arial"/>
                <a:ea typeface="DejaVu Sans"/>
              </a:rPr>
              <a:t> – 1) = 999...9000...0     (N-M девяток, М нулей)        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DejaVu Sans"/>
              </a:rPr>
              <a:t>Например: 10</a:t>
            </a:r>
            <a:r>
              <a:rPr b="0" lang="en-US" sz="1500" spc="-1" strike="noStrike" baseline="33000">
                <a:solidFill>
                  <a:srgbClr val="000000"/>
                </a:solidFill>
                <a:latin typeface="Arial"/>
                <a:ea typeface="DejaVu Sans"/>
              </a:rPr>
              <a:t>5 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DejaVu Sans"/>
              </a:rPr>
              <a:t>-10</a:t>
            </a:r>
            <a:r>
              <a:rPr b="0" lang="en-US" sz="1500" spc="-1" strike="noStrike" baseline="33000">
                <a:solidFill>
                  <a:srgbClr val="000000"/>
                </a:solidFill>
                <a:latin typeface="Arial"/>
                <a:ea typeface="DejaVu Sans"/>
              </a:rPr>
              <a:t>3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DejaVu Sans"/>
              </a:rPr>
              <a:t>=99000</a:t>
            </a:r>
            <a:endParaRPr b="0" lang="ru-RU" sz="15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  <a:tabLst>
                <a:tab algn="l" pos="0"/>
              </a:tabLst>
            </a:pPr>
            <a:endParaRPr b="0" lang="ru-RU" sz="15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  <a:tabLst>
                <a:tab algn="l" pos="0"/>
              </a:tabLst>
            </a:pP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3</a:t>
            </a:r>
            <a:r>
              <a:rPr b="0" lang="en-US" sz="1500" spc="-1" strike="noStrike" baseline="33000">
                <a:solidFill>
                  <a:srgbClr val="000000"/>
                </a:solidFill>
                <a:latin typeface="Arial"/>
                <a:ea typeface="Microsoft YaHei"/>
              </a:rPr>
              <a:t>N  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= 1000...0</a:t>
            </a:r>
            <a:r>
              <a:rPr b="0" lang="en-US" sz="1500" spc="-1" strike="noStrike" baseline="-8000">
                <a:solidFill>
                  <a:srgbClr val="000000"/>
                </a:solidFill>
                <a:latin typeface="Arial"/>
                <a:ea typeface="Microsoft YaHei"/>
              </a:rPr>
              <a:t>3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       Например: 3</a:t>
            </a:r>
            <a:r>
              <a:rPr b="0" lang="en-US" sz="1500" spc="-1" strike="noStrike" baseline="33000">
                <a:solidFill>
                  <a:srgbClr val="000000"/>
                </a:solidFill>
                <a:latin typeface="Arial"/>
                <a:ea typeface="Microsoft YaHei"/>
              </a:rPr>
              <a:t>5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=100000</a:t>
            </a:r>
            <a:r>
              <a:rPr b="0" lang="en-US" sz="1500" spc="-1" strike="noStrike" baseline="-8000">
                <a:solidFill>
                  <a:srgbClr val="000000"/>
                </a:solidFill>
                <a:latin typeface="Arial"/>
                <a:ea typeface="Microsoft YaHei"/>
              </a:rPr>
              <a:t>3</a:t>
            </a:r>
            <a:endParaRPr b="0" lang="ru-RU" sz="15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  <a:tabLst>
                <a:tab algn="l" pos="0"/>
              </a:tabLst>
            </a:pP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  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3</a:t>
            </a:r>
            <a:r>
              <a:rPr b="0" lang="en-US" sz="1500" spc="-1" strike="noStrike" baseline="33000">
                <a:solidFill>
                  <a:srgbClr val="000000"/>
                </a:solidFill>
                <a:latin typeface="Arial"/>
                <a:ea typeface="Microsoft YaHei"/>
              </a:rPr>
              <a:t>N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-1= 222...2</a:t>
            </a:r>
            <a:r>
              <a:rPr b="0" lang="en-US" sz="1500" spc="-1" strike="noStrike" baseline="-8000">
                <a:solidFill>
                  <a:srgbClr val="000000"/>
                </a:solidFill>
                <a:latin typeface="Arial"/>
                <a:ea typeface="Microsoft YaHei"/>
              </a:rPr>
              <a:t>3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      Например: 3</a:t>
            </a:r>
            <a:r>
              <a:rPr b="0" lang="en-US" sz="1500" spc="-1" strike="noStrike" baseline="33000">
                <a:solidFill>
                  <a:srgbClr val="000000"/>
                </a:solidFill>
                <a:latin typeface="Arial"/>
                <a:ea typeface="Microsoft YaHei"/>
              </a:rPr>
              <a:t>5 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 - 1=22222</a:t>
            </a:r>
            <a:r>
              <a:rPr b="0" lang="en-US" sz="1500" spc="-1" strike="noStrike" baseline="-8000">
                <a:solidFill>
                  <a:srgbClr val="000000"/>
                </a:solidFill>
                <a:latin typeface="Arial"/>
                <a:ea typeface="Microsoft YaHei"/>
              </a:rPr>
              <a:t>3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                 </a:t>
            </a:r>
            <a:endParaRPr b="0" lang="ru-RU" sz="15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  <a:tabLst>
                <a:tab algn="l" pos="0"/>
              </a:tabLst>
            </a:pP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  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3</a:t>
            </a:r>
            <a:r>
              <a:rPr b="0" lang="en-US" sz="1500" spc="-1" strike="noStrike" baseline="33000">
                <a:solidFill>
                  <a:srgbClr val="000000"/>
                </a:solidFill>
                <a:latin typeface="Arial"/>
                <a:ea typeface="Microsoft YaHei"/>
              </a:rPr>
              <a:t>N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-3</a:t>
            </a:r>
            <a:r>
              <a:rPr b="0" lang="en-US" sz="1500" spc="-1" strike="noStrike" baseline="33000">
                <a:solidFill>
                  <a:srgbClr val="000000"/>
                </a:solidFill>
                <a:latin typeface="Arial"/>
                <a:ea typeface="Microsoft YaHei"/>
              </a:rPr>
              <a:t>M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=3</a:t>
            </a:r>
            <a:r>
              <a:rPr b="0" lang="en-US" sz="1500" spc="-1" strike="noStrike" baseline="33000">
                <a:solidFill>
                  <a:srgbClr val="000000"/>
                </a:solidFill>
                <a:latin typeface="Arial"/>
                <a:ea typeface="Microsoft YaHei"/>
              </a:rPr>
              <a:t>M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(3</a:t>
            </a:r>
            <a:r>
              <a:rPr b="0" lang="en-US" sz="1500" spc="-1" strike="noStrike" baseline="33000">
                <a:solidFill>
                  <a:srgbClr val="000000"/>
                </a:solidFill>
                <a:latin typeface="Arial"/>
                <a:ea typeface="Microsoft YaHei"/>
              </a:rPr>
              <a:t>N-M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 – 1) = 222...2000...0</a:t>
            </a:r>
            <a:r>
              <a:rPr b="0" lang="en-US" sz="1500" spc="-1" strike="noStrike" baseline="-8000">
                <a:solidFill>
                  <a:srgbClr val="000000"/>
                </a:solidFill>
                <a:latin typeface="Arial"/>
                <a:ea typeface="Microsoft YaHei"/>
              </a:rPr>
              <a:t>3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              Например: 3</a:t>
            </a:r>
            <a:r>
              <a:rPr b="0" lang="en-US" sz="1500" spc="-1" strike="noStrike" baseline="33000">
                <a:solidFill>
                  <a:srgbClr val="000000"/>
                </a:solidFill>
                <a:latin typeface="Arial"/>
                <a:ea typeface="Microsoft YaHei"/>
              </a:rPr>
              <a:t>5 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-3</a:t>
            </a:r>
            <a:r>
              <a:rPr b="0" lang="en-US" sz="1500" spc="-1" strike="noStrike" baseline="33000">
                <a:solidFill>
                  <a:srgbClr val="000000"/>
                </a:solidFill>
                <a:latin typeface="Arial"/>
                <a:ea typeface="Microsoft YaHei"/>
              </a:rPr>
              <a:t>3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=22000</a:t>
            </a:r>
            <a:r>
              <a:rPr b="0" lang="en-US" sz="1500" spc="-1" strike="noStrike" baseline="-8000">
                <a:solidFill>
                  <a:srgbClr val="000000"/>
                </a:solidFill>
                <a:latin typeface="Arial"/>
                <a:ea typeface="Microsoft YaHei"/>
              </a:rPr>
              <a:t>3 </a:t>
            </a:r>
            <a:endParaRPr b="0" lang="ru-RU" sz="15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  <a:tabLst>
                <a:tab algn="l" pos="0"/>
              </a:tabLst>
            </a:pPr>
            <a:endParaRPr b="0" lang="ru-RU" sz="15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  <a:tabLst>
                <a:tab algn="l" pos="0"/>
              </a:tabLst>
            </a:pPr>
            <a:r>
              <a:rPr b="0" lang="en-US" sz="1300" spc="-1" strike="noStrike">
                <a:solidFill>
                  <a:srgbClr val="000000"/>
                </a:solidFill>
                <a:latin typeface="Arial"/>
                <a:ea typeface="Microsoft YaHei"/>
              </a:rPr>
              <a:t>   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а</a:t>
            </a:r>
            <a:r>
              <a:rPr b="0" lang="en-US" sz="1500" spc="-1" strike="noStrike" baseline="33000">
                <a:solidFill>
                  <a:srgbClr val="000000"/>
                </a:solidFill>
                <a:latin typeface="Arial"/>
                <a:ea typeface="Microsoft YaHei"/>
              </a:rPr>
              <a:t>N  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= 1000...0</a:t>
            </a:r>
            <a:r>
              <a:rPr b="0" lang="en-US" sz="1500" spc="-1" strike="noStrike" baseline="-8000">
                <a:solidFill>
                  <a:srgbClr val="000000"/>
                </a:solidFill>
                <a:latin typeface="Arial"/>
                <a:ea typeface="Microsoft YaHei"/>
              </a:rPr>
              <a:t>а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       Например: 19</a:t>
            </a:r>
            <a:r>
              <a:rPr b="0" lang="en-US" sz="1500" spc="-1" strike="noStrike" baseline="33000">
                <a:solidFill>
                  <a:srgbClr val="000000"/>
                </a:solidFill>
                <a:latin typeface="Arial"/>
                <a:ea typeface="Microsoft YaHei"/>
              </a:rPr>
              <a:t>5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=100000</a:t>
            </a:r>
            <a:r>
              <a:rPr b="0" lang="en-US" sz="1500" spc="-1" strike="noStrike" baseline="-8000">
                <a:solidFill>
                  <a:srgbClr val="000000"/>
                </a:solidFill>
                <a:latin typeface="Arial"/>
                <a:ea typeface="Microsoft YaHei"/>
              </a:rPr>
              <a:t>19</a:t>
            </a:r>
            <a:endParaRPr b="0" lang="ru-RU" sz="15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  <a:tabLst>
                <a:tab algn="l" pos="0"/>
              </a:tabLst>
            </a:pP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  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а</a:t>
            </a:r>
            <a:r>
              <a:rPr b="0" lang="en-US" sz="1500" spc="-1" strike="noStrike" baseline="33000">
                <a:solidFill>
                  <a:srgbClr val="000000"/>
                </a:solidFill>
                <a:latin typeface="Arial"/>
                <a:ea typeface="Microsoft YaHei"/>
              </a:rPr>
              <a:t>N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-1= (а-1)(а-1)(а-1)...(а-1)</a:t>
            </a:r>
            <a:r>
              <a:rPr b="0" lang="en-US" sz="1500" spc="-1" strike="noStrike" baseline="-8000">
                <a:solidFill>
                  <a:srgbClr val="000000"/>
                </a:solidFill>
                <a:latin typeface="Arial"/>
                <a:ea typeface="Microsoft YaHei"/>
              </a:rPr>
              <a:t>а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      Например: 8</a:t>
            </a:r>
            <a:r>
              <a:rPr b="0" lang="en-US" sz="1500" spc="-1" strike="noStrike" baseline="33000">
                <a:solidFill>
                  <a:srgbClr val="000000"/>
                </a:solidFill>
                <a:latin typeface="Arial"/>
                <a:ea typeface="Microsoft YaHei"/>
              </a:rPr>
              <a:t>5 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 - 1=77777</a:t>
            </a:r>
            <a:r>
              <a:rPr b="0" lang="en-US" sz="1500" spc="-1" strike="noStrike" baseline="-8000">
                <a:solidFill>
                  <a:srgbClr val="000000"/>
                </a:solidFill>
                <a:latin typeface="Arial"/>
                <a:ea typeface="Microsoft YaHei"/>
              </a:rPr>
              <a:t>8</a:t>
            </a:r>
            <a:r>
              <a:rPr b="0" lang="en-US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                 </a:t>
            </a:r>
            <a:endParaRPr b="0" lang="ru-RU" sz="15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  <a:tabLst>
                <a:tab algn="l" pos="0"/>
              </a:tabLst>
            </a:pPr>
            <a:r>
              <a:rPr b="0" lang="en-US" sz="1300" spc="-1" strike="noStrike">
                <a:solidFill>
                  <a:srgbClr val="000000"/>
                </a:solidFill>
                <a:latin typeface="Arial"/>
                <a:ea typeface="Microsoft YaHei"/>
              </a:rPr>
              <a:t>  </a:t>
            </a:r>
            <a:r>
              <a:rPr b="0" lang="en-US" sz="1300" spc="-1" strike="noStrike">
                <a:solidFill>
                  <a:srgbClr val="000000"/>
                </a:solidFill>
                <a:latin typeface="Arial"/>
                <a:ea typeface="Microsoft YaHei"/>
              </a:rPr>
              <a:t>а</a:t>
            </a:r>
            <a:r>
              <a:rPr b="0" lang="en-US" sz="1300" spc="-1" strike="noStrike" baseline="33000">
                <a:solidFill>
                  <a:srgbClr val="000000"/>
                </a:solidFill>
                <a:latin typeface="Arial"/>
                <a:ea typeface="Microsoft YaHei"/>
              </a:rPr>
              <a:t>N</a:t>
            </a:r>
            <a:r>
              <a:rPr b="0" lang="en-US" sz="1300" spc="-1" strike="noStrike">
                <a:solidFill>
                  <a:srgbClr val="000000"/>
                </a:solidFill>
                <a:latin typeface="Arial"/>
                <a:ea typeface="Microsoft YaHei"/>
              </a:rPr>
              <a:t>-а</a:t>
            </a:r>
            <a:r>
              <a:rPr b="0" lang="en-US" sz="1300" spc="-1" strike="noStrike" baseline="33000">
                <a:solidFill>
                  <a:srgbClr val="000000"/>
                </a:solidFill>
                <a:latin typeface="Arial"/>
                <a:ea typeface="Microsoft YaHei"/>
              </a:rPr>
              <a:t>M</a:t>
            </a:r>
            <a:r>
              <a:rPr b="0" lang="en-US" sz="1300" spc="-1" strike="noStrike">
                <a:solidFill>
                  <a:srgbClr val="000000"/>
                </a:solidFill>
                <a:latin typeface="Arial"/>
                <a:ea typeface="Microsoft YaHei"/>
              </a:rPr>
              <a:t>=а</a:t>
            </a:r>
            <a:r>
              <a:rPr b="0" lang="en-US" sz="1300" spc="-1" strike="noStrike" baseline="33000">
                <a:solidFill>
                  <a:srgbClr val="000000"/>
                </a:solidFill>
                <a:latin typeface="Arial"/>
                <a:ea typeface="Microsoft YaHei"/>
              </a:rPr>
              <a:t>M</a:t>
            </a:r>
            <a:r>
              <a:rPr b="0" lang="en-US" sz="1300" spc="-1" strike="noStrike">
                <a:solidFill>
                  <a:srgbClr val="000000"/>
                </a:solidFill>
                <a:latin typeface="Arial"/>
                <a:ea typeface="Microsoft YaHei"/>
              </a:rPr>
              <a:t>(а</a:t>
            </a:r>
            <a:r>
              <a:rPr b="0" lang="en-US" sz="1300" spc="-1" strike="noStrike" baseline="33000">
                <a:solidFill>
                  <a:srgbClr val="000000"/>
                </a:solidFill>
                <a:latin typeface="Arial"/>
                <a:ea typeface="Microsoft YaHei"/>
              </a:rPr>
              <a:t>N-M</a:t>
            </a:r>
            <a:r>
              <a:rPr b="0" lang="en-US" sz="1300" spc="-1" strike="noStrike">
                <a:solidFill>
                  <a:srgbClr val="000000"/>
                </a:solidFill>
                <a:latin typeface="Arial"/>
                <a:ea typeface="Microsoft YaHei"/>
              </a:rPr>
              <a:t> – 1) = (а-1)(а-1)(а-1)...(а-1)000...0</a:t>
            </a:r>
            <a:r>
              <a:rPr b="0" lang="en-US" sz="1300" spc="-1" strike="noStrike" baseline="-8000">
                <a:solidFill>
                  <a:srgbClr val="000000"/>
                </a:solidFill>
                <a:latin typeface="Arial"/>
                <a:ea typeface="Microsoft YaHei"/>
              </a:rPr>
              <a:t>а</a:t>
            </a:r>
            <a:r>
              <a:rPr b="0" lang="en-US" sz="1300" spc="-1" strike="noStrike">
                <a:solidFill>
                  <a:srgbClr val="000000"/>
                </a:solidFill>
                <a:latin typeface="Arial"/>
                <a:ea typeface="Microsoft YaHei"/>
              </a:rPr>
              <a:t>              Например: 9</a:t>
            </a:r>
            <a:r>
              <a:rPr b="0" lang="en-US" sz="1300" spc="-1" strike="noStrike" baseline="33000">
                <a:solidFill>
                  <a:srgbClr val="000000"/>
                </a:solidFill>
                <a:latin typeface="Arial"/>
                <a:ea typeface="Microsoft YaHei"/>
              </a:rPr>
              <a:t>5 </a:t>
            </a:r>
            <a:r>
              <a:rPr b="0" lang="en-US" sz="1300" spc="-1" strike="noStrike">
                <a:solidFill>
                  <a:srgbClr val="000000"/>
                </a:solidFill>
                <a:latin typeface="Arial"/>
                <a:ea typeface="Microsoft YaHei"/>
              </a:rPr>
              <a:t>-9</a:t>
            </a:r>
            <a:r>
              <a:rPr b="0" lang="en-US" sz="1300" spc="-1" strike="noStrike" baseline="33000">
                <a:solidFill>
                  <a:srgbClr val="000000"/>
                </a:solidFill>
                <a:latin typeface="Arial"/>
                <a:ea typeface="Microsoft YaHei"/>
              </a:rPr>
              <a:t>3</a:t>
            </a:r>
            <a:r>
              <a:rPr b="0" lang="en-US" sz="1300" spc="-1" strike="noStrike">
                <a:solidFill>
                  <a:srgbClr val="000000"/>
                </a:solidFill>
                <a:latin typeface="Arial"/>
                <a:ea typeface="Microsoft YaHei"/>
              </a:rPr>
              <a:t>=88000</a:t>
            </a:r>
            <a:r>
              <a:rPr b="0" lang="en-US" sz="1500" spc="-1" strike="noStrike" baseline="-8000">
                <a:solidFill>
                  <a:srgbClr val="000000"/>
                </a:solidFill>
                <a:latin typeface="Arial"/>
                <a:ea typeface="Microsoft YaHei"/>
              </a:rPr>
              <a:t>9</a:t>
            </a:r>
            <a:r>
              <a:rPr b="0" lang="en-US" sz="1300" spc="-1" strike="noStrike" baseline="-8000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en-US" sz="1300" spc="-1" strike="noStrike">
                <a:solidFill>
                  <a:srgbClr val="000000"/>
                </a:solidFill>
                <a:latin typeface="Arial"/>
                <a:ea typeface="Microsoft YaHei"/>
              </a:rPr>
              <a:t>                                           </a:t>
            </a:r>
            <a:endParaRPr b="0" lang="ru-RU" sz="1300" spc="-1" strike="noStrike">
              <a:latin typeface="Arial"/>
            </a:endParaRPr>
          </a:p>
        </p:txBody>
      </p:sp>
      <p:sp>
        <p:nvSpPr>
          <p:cNvPr id="123" name="Line 3"/>
          <p:cNvSpPr/>
          <p:nvPr/>
        </p:nvSpPr>
        <p:spPr>
          <a:xfrm>
            <a:off x="360000" y="2160000"/>
            <a:ext cx="9540000" cy="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Line 4"/>
          <p:cNvSpPr/>
          <p:nvPr/>
        </p:nvSpPr>
        <p:spPr>
          <a:xfrm flipV="1">
            <a:off x="251280" y="3789000"/>
            <a:ext cx="9755280" cy="1044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504000" y="74160"/>
            <a:ext cx="9069840" cy="124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CustomShape 2"/>
          <p:cNvSpPr/>
          <p:nvPr/>
        </p:nvSpPr>
        <p:spPr>
          <a:xfrm>
            <a:off x="504000" y="1326600"/>
            <a:ext cx="9069840" cy="328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27" name="Рисунок 93" descr=""/>
          <p:cNvPicPr/>
          <p:nvPr/>
        </p:nvPicPr>
        <p:blipFill>
          <a:blip r:embed="rId1"/>
          <a:stretch/>
        </p:blipFill>
        <p:spPr>
          <a:xfrm>
            <a:off x="-540000" y="-848880"/>
            <a:ext cx="10618200" cy="6607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504000" y="74160"/>
            <a:ext cx="9069840" cy="124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9" name="CustomShape 2"/>
          <p:cNvSpPr/>
          <p:nvPr/>
        </p:nvSpPr>
        <p:spPr>
          <a:xfrm>
            <a:off x="504000" y="1326600"/>
            <a:ext cx="9069840" cy="328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30" name="Рисунок 96" descr=""/>
          <p:cNvPicPr/>
          <p:nvPr/>
        </p:nvPicPr>
        <p:blipFill>
          <a:blip r:embed="rId1"/>
          <a:stretch/>
        </p:blipFill>
        <p:spPr>
          <a:xfrm>
            <a:off x="0" y="-37080"/>
            <a:ext cx="10055160" cy="5692680"/>
          </a:xfrm>
          <a:prstGeom prst="rect">
            <a:avLst/>
          </a:prstGeom>
          <a:ln w="0">
            <a:solidFill>
              <a:srgbClr val="3465a4"/>
            </a:solidFill>
          </a:ln>
        </p:spPr>
      </p:pic>
      <p:sp>
        <p:nvSpPr>
          <p:cNvPr id="131" name="CustomShape 3"/>
          <p:cNvSpPr/>
          <p:nvPr/>
        </p:nvSpPr>
        <p:spPr>
          <a:xfrm>
            <a:off x="540000" y="0"/>
            <a:ext cx="8819280" cy="1223640"/>
          </a:xfrm>
          <a:prstGeom prst="rect">
            <a:avLst/>
          </a:prstGeom>
          <a:solidFill>
            <a:srgbClr val="dedce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1" lang="ru-RU" sz="4000" spc="-1" strike="noStrike">
                <a:solidFill>
                  <a:srgbClr val="000000"/>
                </a:solidFill>
                <a:latin typeface="Arial"/>
                <a:ea typeface="DejaVu Sans"/>
              </a:rPr>
              <a:t>Перевод из десятичной системы счисления в любую другую.</a:t>
            </a:r>
            <a:endParaRPr b="0" lang="ru-RU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504000" y="74160"/>
            <a:ext cx="9069840" cy="124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33" name="Рисунок 114_0" descr=""/>
          <p:cNvPicPr/>
          <p:nvPr/>
        </p:nvPicPr>
        <p:blipFill>
          <a:blip r:embed="rId1"/>
          <a:stretch/>
        </p:blipFill>
        <p:spPr>
          <a:xfrm>
            <a:off x="720000" y="0"/>
            <a:ext cx="8458560" cy="5685480"/>
          </a:xfrm>
          <a:prstGeom prst="rect">
            <a:avLst/>
          </a:prstGeom>
          <a:ln w="0">
            <a:noFill/>
          </a:ln>
        </p:spPr>
      </p:pic>
      <p:sp>
        <p:nvSpPr>
          <p:cNvPr id="134" name="CustomShape 2"/>
          <p:cNvSpPr/>
          <p:nvPr/>
        </p:nvSpPr>
        <p:spPr>
          <a:xfrm>
            <a:off x="720" y="0"/>
            <a:ext cx="10079280" cy="1079280"/>
          </a:xfrm>
          <a:prstGeom prst="rect">
            <a:avLst/>
          </a:prstGeom>
          <a:solidFill>
            <a:srgbClr val="dedce6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1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Алгоритм перевода из  десятичной системы в систему счисления с основанием n</a:t>
            </a:r>
            <a:endParaRPr b="0" lang="ru-RU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504000" y="74160"/>
            <a:ext cx="9069840" cy="124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CustomShape 2"/>
          <p:cNvSpPr/>
          <p:nvPr/>
        </p:nvSpPr>
        <p:spPr>
          <a:xfrm>
            <a:off x="504000" y="1326600"/>
            <a:ext cx="9069840" cy="328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37" name="Рисунок 99" descr=""/>
          <p:cNvPicPr/>
          <p:nvPr/>
        </p:nvPicPr>
        <p:blipFill>
          <a:blip r:embed="rId1"/>
          <a:stretch/>
        </p:blipFill>
        <p:spPr>
          <a:xfrm>
            <a:off x="-231480" y="-180000"/>
            <a:ext cx="10489680" cy="6239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1080000" y="720000"/>
            <a:ext cx="8099640" cy="233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ru-RU" sz="4000" spc="-1" strike="noStrike">
                <a:latin typeface="Times New Roman"/>
              </a:rPr>
              <a:t>Число </a:t>
            </a:r>
            <a:r>
              <a:rPr b="1" lang="ru-RU" sz="4000" spc="-1" strike="noStrike">
                <a:latin typeface="Times New Roman"/>
              </a:rPr>
              <a:t>1452</a:t>
            </a:r>
            <a:r>
              <a:rPr b="0" lang="ru-RU" sz="4000" spc="-1" strike="noStrike">
                <a:latin typeface="Times New Roman"/>
              </a:rPr>
              <a:t>, записанное в шестеричной системе счисления переведите в десятичную систему счисления.</a:t>
            </a:r>
            <a:endParaRPr b="0" lang="ru-RU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</TotalTime>
  <Application>LibreOffice/7.0.4.2$Windows_X86_64 LibreOffice_project/dcf040e67528d9187c66b2379df5ea4407429775</Application>
  <AppVersion>15.0000</AppVersion>
  <Words>607</Words>
  <Paragraphs>65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2025-03-13T13:59:44Z</dcterms:created>
  <dc:creator/>
  <dc:description/>
  <dc:language>ru-RU</dc:language>
  <cp:lastModifiedBy/>
  <dcterms:modified xsi:type="dcterms:W3CDTF">2025-03-25T13:25:31Z</dcterms:modified>
  <cp:revision>48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Произвольный</vt:lpwstr>
  </property>
  <property fmtid="{D5CDD505-2E9C-101B-9397-08002B2CF9AE}" pid="3" name="Slides">
    <vt:i4>23</vt:i4>
  </property>
</Properties>
</file>