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2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hyperlink" Target="https://vk.com/thecakeisfalse&quot; /t &quot;_blank" TargetMode="External"/><Relationship Id="rId2" Type="http://schemas.openxmlformats.org/officeDocument/2006/relationships/slideLayout" Target="../slideLayouts/slideLayout2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hyperlink" Target="https://vk.com/inf_intensive&quot; /t &quot;_blank" TargetMode="External"/><Relationship Id="rId2" Type="http://schemas.openxmlformats.org/officeDocument/2006/relationships/image" Target="../media/image20.png"/><Relationship Id="rId3" Type="http://schemas.openxmlformats.org/officeDocument/2006/relationships/slideLayout" Target="../slideLayouts/slideLayout2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25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2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25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620000" y="1080000"/>
            <a:ext cx="6840000" cy="1457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algn="ctr"/>
            <a:r>
              <a:rPr b="0" lang="ru-RU" sz="3200" spc="-1" strike="noStrike">
                <a:latin typeface="Arial"/>
              </a:rPr>
              <a:t>Открытый урок по информатике </a:t>
            </a:r>
            <a:endParaRPr b="0" lang="ru-RU" sz="3200" spc="-1" strike="noStrike">
              <a:latin typeface="Arial"/>
            </a:endParaRPr>
          </a:p>
          <a:p>
            <a:pPr algn="ctr"/>
            <a:r>
              <a:rPr b="0" lang="ru-RU" sz="3200" spc="-1" strike="noStrike">
                <a:latin typeface="Arial"/>
              </a:rPr>
              <a:t>для учащихся 10-11 классов </a:t>
            </a:r>
            <a:endParaRPr b="0" lang="ru-RU" sz="3200" spc="-1" strike="noStrike">
              <a:latin typeface="Arial"/>
            </a:endParaRPr>
          </a:p>
          <a:p>
            <a:pPr algn="ctr"/>
            <a:r>
              <a:rPr b="0" lang="ru-RU" sz="3200" spc="-1" strike="noStrike">
                <a:latin typeface="Arial"/>
              </a:rPr>
              <a:t>Юго-Западного округа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980000" y="3600000"/>
            <a:ext cx="5940000" cy="343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algn="r"/>
            <a:r>
              <a:rPr b="0" lang="ru-RU" sz="1800" spc="-1" strike="noStrike">
                <a:latin typeface="Times New Roman"/>
              </a:rPr>
              <a:t>Подготовила: учитель информатики и ИКТ Внукова Л.В.</a:t>
            </a:r>
            <a:endParaRPr b="0" lang="ru-RU" sz="1800" spc="-1" strike="noStrike">
              <a:latin typeface="Times New Roman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4140000" y="5040000"/>
            <a:ext cx="18000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ru-RU" sz="1800" spc="-1" strike="noStrike">
                <a:latin typeface="Arial"/>
              </a:rPr>
              <a:t>Март, 2025 год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504000" y="7416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0" name="" descr=""/>
          <p:cNvPicPr/>
          <p:nvPr/>
        </p:nvPicPr>
        <p:blipFill>
          <a:blip r:embed="rId1"/>
          <a:stretch/>
        </p:blipFill>
        <p:spPr>
          <a:xfrm>
            <a:off x="-180000" y="1080000"/>
            <a:ext cx="10619280" cy="1977480"/>
          </a:xfrm>
          <a:prstGeom prst="rect">
            <a:avLst/>
          </a:prstGeom>
          <a:ln w="0">
            <a:noFill/>
          </a:ln>
        </p:spPr>
      </p:pic>
      <p:sp>
        <p:nvSpPr>
          <p:cNvPr id="141" name="CustomShape 2"/>
          <p:cNvSpPr/>
          <p:nvPr/>
        </p:nvSpPr>
        <p:spPr>
          <a:xfrm>
            <a:off x="720" y="0"/>
            <a:ext cx="10079280" cy="1079280"/>
          </a:xfrm>
          <a:prstGeom prst="rect">
            <a:avLst/>
          </a:prstGeom>
          <a:solidFill>
            <a:srgbClr val="dedce6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Алгоритм перевода в десятичную систему  счисления из системы с основанием n</a:t>
            </a:r>
            <a:endParaRPr b="0" lang="ru-RU" sz="2600" spc="-1" strike="noStrike"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-103320" y="3091320"/>
            <a:ext cx="10523880" cy="233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80000" y="360000"/>
            <a:ext cx="9719280" cy="48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Ограничение функции int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Функция int, используемая в приведённой программе для перевода чисел из 6-ричной системы счисления в десятичную, имеет существенное ограничение: в качестве второго параметра – основания системы счисления – она принимает значение в диапазоне от 2 до 36, значение параметра по умолчанию равняется 10 Верхняя граница диапазона второго аргумента, равная 36, получается  как сумма 10 десятичных цифр (0-9) и 26 букв английского алфавита (A-Z), для систем счисления с бóльшим основанием нет договорённости о цифрах, идущих после цифры Z, что обуславливает рассматриваемое ограничение.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Так, в случае вызова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int('12345', 36)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функция вернёт десятичное значение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А для функции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int('12345', 37)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будет сгенерировано исключение: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ValueError: int() base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must be &gt;= 2 and &lt;= 36, or 0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Поэтому при основании системы счисления в задании, большем чем 36, использование второго способа решения задачи невозможно.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Что может быть: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22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Прямое сложение в системах счисления;</a:t>
            </a:r>
            <a:endParaRPr b="0" lang="ru-RU" sz="32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одной системе счисления;</a:t>
            </a:r>
            <a:endParaRPr b="0" lang="ru-RU" sz="32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разных системах счисления с одной переменной;</a:t>
            </a:r>
            <a:endParaRPr b="0" lang="ru-RU" sz="3200" spc="-1" strike="noStrike">
              <a:latin typeface="Arial"/>
            </a:endParaRPr>
          </a:p>
          <a:p>
            <a:pPr marL="432000" indent="-3222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разных системах счисления с двумя переменными.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Прямое сложение в СС.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468720" y="10800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5000"/>
          </a:bodyPr>
          <a:p>
            <a:pPr marL="432000" indent="-3225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Значение арифметического выражения ************** записали в системе счисления с основанием ******.</a:t>
            </a:r>
            <a:endParaRPr b="0" lang="ru-RU" sz="4400" spc="-1" strike="noStrike">
              <a:latin typeface="Arial"/>
            </a:endParaRPr>
          </a:p>
          <a:p>
            <a:pPr marL="432000" indent="-32256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Сколько цифр **** содержится в этой записи?</a:t>
            </a:r>
            <a:endParaRPr b="0" lang="ru-R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1. Значение арифметического выражения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 + 3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− 9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записали в системе счисления с основанием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. Сколько цифр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содержится в этой записи?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540000" y="1685880"/>
            <a:ext cx="4858560" cy="64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(3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2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)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8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+ 3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5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- 3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2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= 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16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+ 3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5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- 3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Arial"/>
                <a:ea typeface="Microsoft YaHei"/>
              </a:rPr>
              <a:t>2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720000" y="2340000"/>
            <a:ext cx="485856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16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= 1 000...0</a:t>
            </a: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3      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16 нулей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51" name="CustomShape 4"/>
          <p:cNvSpPr/>
          <p:nvPr/>
        </p:nvSpPr>
        <p:spPr>
          <a:xfrm>
            <a:off x="720000" y="2961000"/>
            <a:ext cx="3598560" cy="63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5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= 1 00000</a:t>
            </a: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3  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52" name="CustomShape 5"/>
          <p:cNvSpPr/>
          <p:nvPr/>
        </p:nvSpPr>
        <p:spPr>
          <a:xfrm>
            <a:off x="720000" y="3600000"/>
            <a:ext cx="2878560" cy="63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2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= 1 00</a:t>
            </a: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3 </a:t>
            </a:r>
            <a:r>
              <a:rPr b="0" lang="ru-RU" sz="1800" spc="-1" strike="noStrike" baseline="-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53" name="CustomShape 6"/>
          <p:cNvSpPr/>
          <p:nvPr/>
        </p:nvSpPr>
        <p:spPr>
          <a:xfrm>
            <a:off x="5220000" y="2351520"/>
            <a:ext cx="4318560" cy="63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5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16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+3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5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Microsoft YaHei"/>
              </a:rPr>
              <a:t>= 1 000...0100000</a:t>
            </a: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Microsoft YaHei"/>
              </a:rPr>
              <a:t>3  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54" name="CustomShape 7"/>
          <p:cNvSpPr/>
          <p:nvPr/>
        </p:nvSpPr>
        <p:spPr>
          <a:xfrm>
            <a:off x="4680000" y="3240000"/>
            <a:ext cx="4498560" cy="180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DejaVu Sans"/>
              </a:rPr>
              <a:t>16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+3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DejaVu Sans"/>
              </a:rPr>
              <a:t>5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- 3</a:t>
            </a:r>
            <a:r>
              <a:rPr b="0" lang="ru-RU" sz="2600" spc="-1" strike="noStrike" baseline="14000000">
                <a:solidFill>
                  <a:srgbClr val="000000"/>
                </a:solidFill>
                <a:latin typeface="Liberation Serif;Times New Roman"/>
                <a:ea typeface="DejaVu Sans"/>
              </a:rPr>
              <a:t>2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= 1000...0100000</a:t>
            </a: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DejaVu Sans"/>
              </a:rPr>
              <a:t>3  </a:t>
            </a:r>
            <a:endParaRPr b="0" lang="ru-RU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DejaVu Sans"/>
              </a:rPr>
              <a:t>                                                                  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 </a:t>
            </a:r>
            <a:r>
              <a:rPr b="0" lang="ru-RU" sz="2600" spc="-1" strike="noStrike">
                <a:solidFill>
                  <a:srgbClr val="000000"/>
                </a:solidFill>
                <a:latin typeface="Liberation Serif;Times New Roman"/>
                <a:ea typeface="DejaVu Sans"/>
              </a:rPr>
              <a:t>100</a:t>
            </a:r>
            <a:r>
              <a:rPr b="0" lang="ru-RU" sz="2600" spc="-1" strike="noStrike" baseline="-14000000">
                <a:solidFill>
                  <a:srgbClr val="000000"/>
                </a:solidFill>
                <a:latin typeface="Liberation Serif;Times New Roman"/>
                <a:ea typeface="DejaVu Sans"/>
              </a:rPr>
              <a:t>3</a:t>
            </a:r>
            <a:endParaRPr b="0" lang="ru-RU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600" spc="-1" strike="noStrike">
              <a:latin typeface="Arial"/>
            </a:endParaRPr>
          </a:p>
        </p:txBody>
      </p:sp>
      <p:sp>
        <p:nvSpPr>
          <p:cNvPr id="155" name="Line 8"/>
          <p:cNvSpPr/>
          <p:nvPr/>
        </p:nvSpPr>
        <p:spPr>
          <a:xfrm>
            <a:off x="5400000" y="4044240"/>
            <a:ext cx="3240000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Line 9"/>
          <p:cNvSpPr/>
          <p:nvPr/>
        </p:nvSpPr>
        <p:spPr>
          <a:xfrm>
            <a:off x="6120000" y="3659400"/>
            <a:ext cx="360000" cy="0"/>
          </a:xfrm>
          <a:prstGeom prst="line">
            <a:avLst/>
          </a:prstGeom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10"/>
          <p:cNvSpPr/>
          <p:nvPr/>
        </p:nvSpPr>
        <p:spPr>
          <a:xfrm>
            <a:off x="6338160" y="4044240"/>
            <a:ext cx="2518560" cy="45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1000...0022200</a:t>
            </a:r>
            <a:r>
              <a:rPr b="0" lang="ru-RU" sz="2600" spc="-1" strike="noStrike" baseline="-8000">
                <a:solidFill>
                  <a:srgbClr val="000000"/>
                </a:solidFill>
                <a:latin typeface="Times New Roman"/>
                <a:ea typeface="DejaVu Sans"/>
              </a:rPr>
              <a:t>3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58" name="CustomShape 11"/>
          <p:cNvSpPr/>
          <p:nvPr/>
        </p:nvSpPr>
        <p:spPr>
          <a:xfrm>
            <a:off x="3420000" y="4680000"/>
            <a:ext cx="395856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Ответ: 3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4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61" name="Рисунок 117" descr=""/>
          <p:cNvPicPr/>
          <p:nvPr/>
        </p:nvPicPr>
        <p:blipFill>
          <a:blip r:embed="rId1"/>
          <a:stretch/>
        </p:blipFill>
        <p:spPr>
          <a:xfrm>
            <a:off x="-124200" y="0"/>
            <a:ext cx="9842760" cy="5504400"/>
          </a:xfrm>
          <a:prstGeom prst="rect">
            <a:avLst/>
          </a:prstGeom>
          <a:ln w="0">
            <a:noFill/>
          </a:ln>
        </p:spPr>
      </p:pic>
      <p:pic>
        <p:nvPicPr>
          <p:cNvPr id="162" name="Picture 3" descr=""/>
          <p:cNvPicPr/>
          <p:nvPr/>
        </p:nvPicPr>
        <p:blipFill>
          <a:blip r:embed="rId2"/>
          <a:stretch/>
        </p:blipFill>
        <p:spPr>
          <a:xfrm>
            <a:off x="3754440" y="906480"/>
            <a:ext cx="4295520" cy="249876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2. Значение арифметического выражения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49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10 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+ 7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30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− 49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записали в системе счисления с основанием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. Сколько цифр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содержится в этой записи?</a:t>
            </a:r>
            <a:endParaRPr b="0" lang="ru-RU" sz="2600" spc="-1" strike="noStrike">
              <a:latin typeface="Arial"/>
            </a:endParaRPr>
          </a:p>
        </p:txBody>
      </p:sp>
      <p:pic>
        <p:nvPicPr>
          <p:cNvPr id="164" name="Рисунок 119" descr=""/>
          <p:cNvPicPr/>
          <p:nvPr/>
        </p:nvPicPr>
        <p:blipFill>
          <a:blip r:embed="rId1"/>
          <a:stretch/>
        </p:blipFill>
        <p:spPr>
          <a:xfrm>
            <a:off x="0" y="1260000"/>
            <a:ext cx="10078920" cy="431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5" dur="indefinite" restart="never" nodeType="tmRoot">
          <p:childTnLst>
            <p:seq>
              <p:cTn id="46" dur="indefinite" nodeType="mainSeq">
                <p:childTnLst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5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3. Значение арифметического выражения </a:t>
            </a:r>
            <a:br/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125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300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* 5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300 —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25</a:t>
            </a:r>
            <a:r>
              <a:rPr b="1" lang="ru-RU" sz="26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70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- 100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записали в системе счисления с основанием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. Сколько цифр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содержится в этой записи?</a:t>
            </a:r>
            <a:endParaRPr b="0" lang="ru-RU" sz="26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67" name="Рисунок 122" descr=""/>
          <p:cNvPicPr/>
          <p:nvPr/>
        </p:nvPicPr>
        <p:blipFill>
          <a:blip r:embed="rId1"/>
          <a:stretch/>
        </p:blipFill>
        <p:spPr>
          <a:xfrm>
            <a:off x="47160" y="1440000"/>
            <a:ext cx="10077840" cy="4348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2" dur="indefinite" restart="never" nodeType="tmRoot">
          <p:childTnLst>
            <p:seq>
              <p:cTn id="53" dur="indefinite" nodeType="mainSeq">
                <p:childTnLst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04000" y="74160"/>
            <a:ext cx="9069840" cy="64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spcBef>
                <a:spcPts val="1417"/>
              </a:spcBef>
            </a:pPr>
            <a:r>
              <a:rPr b="1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одной системе счисления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369720" y="720000"/>
            <a:ext cx="9178560" cy="136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4. Значение арифметического выражения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7</a:t>
            </a:r>
            <a:r>
              <a:rPr b="1" lang="ru-RU" sz="18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100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– х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где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х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– целое положительное число, не превышающее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3000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записали в системе счисления с основанием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Определите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наибольшее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значение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х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котором в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семеричной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записи числа, являющегося значением данного арифметического выражения, содержится ровно два нуля. В ответе запишите число в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десятичной системе счисления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170" name="Рисунок 125" descr=""/>
          <p:cNvPicPr/>
          <p:nvPr/>
        </p:nvPicPr>
        <p:blipFill>
          <a:blip r:embed="rId1"/>
          <a:stretch/>
        </p:blipFill>
        <p:spPr>
          <a:xfrm>
            <a:off x="871920" y="2179800"/>
            <a:ext cx="8856360" cy="3578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8" dur="indefinite" restart="never" nodeType="tmRoot">
          <p:childTnLst>
            <p:seq>
              <p:cTn id="59" dur="indefinite" nodeType="mainSeq">
                <p:childTnLst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182520" y="263520"/>
            <a:ext cx="9614880" cy="48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Операнды арифметического выражения записаны в системе счисления с основанием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19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b="0" lang="ru-RU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98897x21</a:t>
            </a:r>
            <a:r>
              <a:rPr b="1" lang="ru-RU" sz="2600" spc="-1" strike="noStrike" baseline="-8000">
                <a:solidFill>
                  <a:srgbClr val="000000"/>
                </a:solidFill>
                <a:latin typeface="Arial"/>
                <a:ea typeface="DejaVu Sans"/>
              </a:rPr>
              <a:t>19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 + 2x923</a:t>
            </a:r>
            <a:r>
              <a:rPr b="1" lang="ru-RU" sz="2600" spc="-1" strike="noStrike" baseline="-8000">
                <a:solidFill>
                  <a:srgbClr val="000000"/>
                </a:solidFill>
                <a:latin typeface="Arial"/>
                <a:ea typeface="DejaVu Sans"/>
              </a:rPr>
              <a:t>19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ru-RU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переменной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обозначена неизвестная цифра из алфавита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19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-ричной системы счисления. Определите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наибольшее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значение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котором значение данного арифметического выражения кратно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18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. Для найденного значения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вычислите частное от деления значения арифметического выражения на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18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 и укажите его в ответе в </a:t>
            </a: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десятичной системе счисления</a:t>
            </a:r>
            <a:r>
              <a:rPr b="0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. Основание системы счисления в ответе указывать не нужно.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Задание 14 ЕГЭ </a:t>
            </a:r>
            <a:br/>
            <a:r>
              <a:rPr b="0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Информатика 2025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П</a:t>
            </a:r>
            <a:r>
              <a:rPr b="1" lang="ru-RU" sz="4000" spc="-1" strike="noStrike">
                <a:solidFill>
                  <a:srgbClr val="000000"/>
                </a:solidFill>
                <a:latin typeface="Arial"/>
                <a:ea typeface="Microsoft YaHei"/>
              </a:rPr>
              <a:t>ози</a:t>
            </a:r>
            <a:r>
              <a:rPr b="1" i="1" lang="ru-RU" sz="4000" spc="-1" strike="noStrike">
                <a:solidFill>
                  <a:srgbClr val="000000"/>
                </a:solidFill>
                <a:latin typeface="Arial"/>
                <a:ea typeface="Microsoft YaHei"/>
              </a:rPr>
              <a:t>ционные системы счисления.</a:t>
            </a:r>
            <a:endParaRPr b="0" lang="ru-RU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Повышенный уровень сложности.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i="1" lang="ru-RU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Специализированного программного обеспечения не требуется.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04000" y="7416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3" name="Picture 3" descr=""/>
          <p:cNvPicPr/>
          <p:nvPr/>
        </p:nvPicPr>
        <p:blipFill>
          <a:blip r:embed="rId1"/>
          <a:stretch/>
        </p:blipFill>
        <p:spPr>
          <a:xfrm>
            <a:off x="896760" y="2263680"/>
            <a:ext cx="8162280" cy="3216600"/>
          </a:xfrm>
          <a:prstGeom prst="rect">
            <a:avLst/>
          </a:prstGeom>
          <a:ln w="9525">
            <a:noFill/>
          </a:ln>
        </p:spPr>
      </p:pic>
      <p:pic>
        <p:nvPicPr>
          <p:cNvPr id="174" name="Picture 4" descr=""/>
          <p:cNvPicPr/>
          <p:nvPr/>
        </p:nvPicPr>
        <p:blipFill>
          <a:blip r:embed="rId2"/>
          <a:stretch/>
        </p:blipFill>
        <p:spPr>
          <a:xfrm>
            <a:off x="2004120" y="334800"/>
            <a:ext cx="5201640" cy="180828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4" dur="indefinite" restart="never" nodeType="tmRoot">
          <p:childTnLst>
            <p:seq>
              <p:cTn id="65" dur="indefinite" nodeType="mainSeq">
                <p:childTnLst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504000" y="549360"/>
            <a:ext cx="9069840" cy="77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6. Операнды арифметического выражения записаны в системе счисления с основанием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25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 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2xx26129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25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+ 54xxx711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25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переменной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x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обозначена неизвестная цифра из алфавита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25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-ричной системы счисления. Определите наименьшее значение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котором значение данного арифметического выражения кратно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24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Для найденного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x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вычислите частное от деления значения арифметического выражения на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24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укажите его в ответе в десятичной системе счисления.</a:t>
            </a:r>
            <a:endParaRPr b="0" lang="ru-RU" sz="1800" spc="-1" strike="noStrike">
              <a:latin typeface="Arial"/>
            </a:endParaRPr>
          </a:p>
        </p:txBody>
      </p:sp>
      <p:pic>
        <p:nvPicPr>
          <p:cNvPr id="176" name="Picture 2" descr=""/>
          <p:cNvPicPr/>
          <p:nvPr/>
        </p:nvPicPr>
        <p:blipFill>
          <a:blip r:embed="rId1"/>
          <a:stretch/>
        </p:blipFill>
        <p:spPr>
          <a:xfrm>
            <a:off x="253800" y="2406600"/>
            <a:ext cx="9580680" cy="274176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0" dur="indefinite" restart="never" nodeType="tmRoot">
          <p:childTnLst>
            <p:seq>
              <p:cTn id="71" dur="indefinite" nodeType="mainSeq">
                <p:childTnLst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396720" y="19224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7. Числа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записаны в системе счисления с основанием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соответственно.</a:t>
            </a:r>
            <a:br/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  =  49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26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  =  49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70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переменной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обозначена неизвестная цифра из алфавита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двенадцатеричной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системы счисления. Определите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наименьшее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значение натурального числа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котором существует такой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что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M + A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кратно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br/>
            <a:endParaRPr b="0" lang="ru-RU" sz="18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539640" y="162072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9" name="Picture 2" descr=""/>
          <p:cNvPicPr/>
          <p:nvPr/>
        </p:nvPicPr>
        <p:blipFill>
          <a:blip r:embed="rId1"/>
          <a:stretch/>
        </p:blipFill>
        <p:spPr>
          <a:xfrm>
            <a:off x="2540160" y="1406520"/>
            <a:ext cx="4708800" cy="383040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6" dur="indefinite" restart="never" nodeType="tmRoot">
          <p:childTnLst>
            <p:seq>
              <p:cTn id="77" dur="indefinite" nodeType="mainSeq">
                <p:childTnLst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504000" y="74160"/>
            <a:ext cx="9069840" cy="197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8. Операнды арифметического выражения записаны в системе счисления с основанием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16. 3BBx8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+ B67AxFE62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+ BEA2xD49B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+ 8D7Dx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переменной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обозначена неизвестная цифра из алфавита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-ричной системы счисления. Определите наибольшее значение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котором значение данного арифметического выражения кратно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Для найденного x вычислите частное от деления значения арифметического выражения на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укажите его в ответе в десятичной системе счисления.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504000" y="2406600"/>
            <a:ext cx="9069840" cy="22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82" name="Picture 2" descr=""/>
          <p:cNvPicPr/>
          <p:nvPr/>
        </p:nvPicPr>
        <p:blipFill>
          <a:blip r:embed="rId1"/>
          <a:stretch/>
        </p:blipFill>
        <p:spPr>
          <a:xfrm>
            <a:off x="325440" y="2192400"/>
            <a:ext cx="9485640" cy="329436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2" dur="indefinite" restart="never" nodeType="tmRoot">
          <p:childTnLst>
            <p:seq>
              <p:cTn id="83" dur="indefinite" nodeType="mainSeq">
                <p:childTnLst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68360" y="76356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9. Решите уравнение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60</a:t>
            </a:r>
            <a:r>
              <a:rPr b="0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+ x = 120</a:t>
            </a:r>
            <a:r>
              <a:rPr b="0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7.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Ответ запишите в шестеричной системе счисления. Основание системы счисления указывать не нужно.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5611680" y="3549600"/>
            <a:ext cx="3962160" cy="106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Ответ: 23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5" name="CustomShape 3"/>
          <p:cNvSpPr/>
          <p:nvPr/>
        </p:nvSpPr>
        <p:spPr>
          <a:xfrm>
            <a:off x="1539720" y="334800"/>
            <a:ext cx="571356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разных СС 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86" name="CustomShape 4"/>
          <p:cNvSpPr/>
          <p:nvPr/>
        </p:nvSpPr>
        <p:spPr>
          <a:xfrm>
            <a:off x="1039680" y="2120760"/>
            <a:ext cx="221328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60 = 6*8 +0*8=48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7" name="CustomShape 5"/>
          <p:cNvSpPr/>
          <p:nvPr/>
        </p:nvSpPr>
        <p:spPr>
          <a:xfrm>
            <a:off x="4683240" y="2049480"/>
            <a:ext cx="29988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120 = 1*7+2*7+0*7 =63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8" name="CustomShape 6"/>
          <p:cNvSpPr/>
          <p:nvPr/>
        </p:nvSpPr>
        <p:spPr>
          <a:xfrm>
            <a:off x="3182760" y="2620800"/>
            <a:ext cx="23558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48 + х = 63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х = 15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9" name="CustomShape 7"/>
          <p:cNvSpPr/>
          <p:nvPr/>
        </p:nvSpPr>
        <p:spPr>
          <a:xfrm>
            <a:off x="611280" y="3406680"/>
            <a:ext cx="221328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 :6  = 2 и ост 3 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8" dur="indefinite" restart="never" nodeType="tmRoot">
          <p:childTnLst>
            <p:seq>
              <p:cTn id="89" dur="indefinite" nodeType="mainSeq">
                <p:childTnLst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10" dur="500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504000" y="74160"/>
            <a:ext cx="906984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разных СС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182520" y="620640"/>
            <a:ext cx="4284720" cy="504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10. Операнды арифметического выражения записаны в системе счисления с основаниями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18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:   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A04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 + 1D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18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переменной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обозначена неизвестная цифра из алфавита десятичной системы счисления. Определите наименьшее значение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котором значение данного арифметического выражения кратно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184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Для найденного значения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вычислите частное от деления значения арифметического выражения на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184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укажите его в ответе в десятичной системе счисления. Основание системы счисления в ответе указывать не нужно.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pic>
        <p:nvPicPr>
          <p:cNvPr id="192" name="Picture 3" descr=""/>
          <p:cNvPicPr/>
          <p:nvPr/>
        </p:nvPicPr>
        <p:blipFill>
          <a:blip r:embed="rId1"/>
          <a:stretch/>
        </p:blipFill>
        <p:spPr>
          <a:xfrm>
            <a:off x="4683240" y="763560"/>
            <a:ext cx="5208840" cy="421344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1" dur="indefinite" restart="never" nodeType="tmRoot">
          <p:childTnLst>
            <p:seq>
              <p:cTn id="112" dur="indefinite" nodeType="mainSeq">
                <p:childTnLst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504000" y="0"/>
            <a:ext cx="9069840" cy="61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Arial"/>
                <a:ea typeface="DejaVu Sans"/>
              </a:rPr>
              <a:t>Операции в разных СС с двумя переменными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182520" y="692280"/>
            <a:ext cx="9714240" cy="199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11. Операнды арифметического выражения записаны в системах счисления с основаниями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:   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04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 + 253</a:t>
            </a:r>
            <a:r>
              <a:rPr b="1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xy</a:t>
            </a:r>
            <a:r>
              <a:rPr b="1" lang="ru-RU" sz="1800" spc="-1" strike="noStrike" baseline="-25000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  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переменными </a:t>
            </a:r>
            <a:r>
              <a:rPr b="0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0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обозначены допустимые в данных системах счисления неизвестные цифры. Определите значения </a:t>
            </a:r>
            <a:r>
              <a:rPr b="0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0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, при которых значение данного арифметического выражения будет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наименьшим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кратно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117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. Для найденных значений </a:t>
            </a:r>
            <a:r>
              <a:rPr b="0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0" i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вычислите частное от деления значения арифметического выражения на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117</a:t>
            </a: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и укажите его в ответе в десятичной системе счисления. Основание системы счисления в ответе указывать не нужно.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pic>
        <p:nvPicPr>
          <p:cNvPr id="195" name="Picture 2" descr=""/>
          <p:cNvPicPr/>
          <p:nvPr/>
        </p:nvPicPr>
        <p:blipFill>
          <a:blip r:embed="rId1"/>
          <a:stretch/>
        </p:blipFill>
        <p:spPr>
          <a:xfrm>
            <a:off x="1325520" y="2620800"/>
            <a:ext cx="6818400" cy="329436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7" dur="indefinite" restart="never" nodeType="tmRoot">
          <p:childTnLst>
            <p:seq>
              <p:cTn id="118" dur="indefinite" nodeType="mainSeq">
                <p:childTnLst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289440" y="441720"/>
            <a:ext cx="9069840" cy="441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12. Операнды арифметического выражения записаны в системах счисления с основаниями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17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123x5</a:t>
            </a:r>
            <a:r>
              <a:rPr b="1" lang="ru-RU" sz="2400" spc="-1" strike="noStrike" baseline="-8000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+ 67y9</a:t>
            </a:r>
            <a:r>
              <a:rPr b="1" lang="ru-RU" sz="2400" spc="-1" strike="noStrike" baseline="-8000">
                <a:solidFill>
                  <a:srgbClr val="000000"/>
                </a:solidFill>
                <a:latin typeface="Arial"/>
                <a:ea typeface="DejaVu Sans"/>
              </a:rPr>
              <a:t>17. </a:t>
            </a:r>
            <a:br/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В записи чисел переменными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и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обозначены неизвестные цифры из алфавитов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-ричной и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17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-ричной систем счисления соответственно. Определите значения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x, y,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при которых значение данного арифметического выражения кратно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131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. Для найденных значений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x, y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вычислите частное от деления значения арифметического выражения на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131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и укажите его в ответе в десятичной системе счисления. Если можно выбрать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x, y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не единственным образом, возьмите ту пару, в которой значение </a:t>
            </a:r>
            <a:r>
              <a:rPr b="1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b="0" lang="ru-RU" sz="2400" spc="-1" strike="noStrike">
                <a:solidFill>
                  <a:srgbClr val="000000"/>
                </a:solidFill>
                <a:latin typeface="Arial"/>
                <a:ea typeface="DejaVu Sans"/>
              </a:rPr>
              <a:t> меньше. Основание системы счисления в ответе указывать не нужно.</a:t>
            </a:r>
            <a:endParaRPr b="0" lang="ru-R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504000" y="73800"/>
            <a:ext cx="9069840" cy="124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98" name="" descr=""/>
          <p:cNvPicPr/>
          <p:nvPr/>
        </p:nvPicPr>
        <p:blipFill>
          <a:blip r:embed="rId1"/>
          <a:stretch/>
        </p:blipFill>
        <p:spPr>
          <a:xfrm>
            <a:off x="0" y="1080000"/>
            <a:ext cx="10079280" cy="2617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469440" y="274680"/>
            <a:ext cx="9069840" cy="62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Разные задачи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180000" y="900000"/>
            <a:ext cx="9539280" cy="143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2400" spc="-1" strike="noStrike">
                <a:solidFill>
                  <a:srgbClr val="111111"/>
                </a:solidFill>
                <a:latin typeface="Times New Roman"/>
                <a:ea typeface="DejaVu Sans"/>
              </a:rPr>
              <a:t>Значение арифметического выражения   </a:t>
            </a:r>
            <a:r>
              <a:rPr b="1" lang="ru-RU" sz="2400" spc="-1" strike="noStrike">
                <a:solidFill>
                  <a:srgbClr val="111111"/>
                </a:solidFill>
                <a:latin typeface="Times New Roman"/>
                <a:ea typeface="DejaVu Sans"/>
              </a:rPr>
              <a:t>43 * 7</a:t>
            </a:r>
            <a:r>
              <a:rPr b="1" lang="ru-RU" sz="2400" spc="-1" strike="noStrike" baseline="14000000">
                <a:solidFill>
                  <a:srgbClr val="111111"/>
                </a:solidFill>
                <a:latin typeface="Times New Roman"/>
                <a:ea typeface="DejaVu Sans"/>
              </a:rPr>
              <a:t>103 </a:t>
            </a:r>
            <a:r>
              <a:rPr b="1" lang="ru-RU" sz="2400" spc="-1" strike="noStrike">
                <a:solidFill>
                  <a:srgbClr val="111111"/>
                </a:solidFill>
                <a:latin typeface="Times New Roman"/>
                <a:ea typeface="DejaVu Sans"/>
              </a:rPr>
              <a:t> - 21 * 7</a:t>
            </a:r>
            <a:r>
              <a:rPr b="1" lang="ru-RU" sz="2400" spc="-1" strike="noStrike" baseline="14000000">
                <a:solidFill>
                  <a:srgbClr val="111111"/>
                </a:solidFill>
                <a:latin typeface="Times New Roman"/>
                <a:ea typeface="DejaVu Sans"/>
              </a:rPr>
              <a:t>57</a:t>
            </a:r>
            <a:r>
              <a:rPr b="1" lang="ru-RU" sz="2400" spc="-1" strike="noStrike">
                <a:solidFill>
                  <a:srgbClr val="111111"/>
                </a:solidFill>
                <a:latin typeface="Times New Roman"/>
                <a:ea typeface="DejaVu Sans"/>
              </a:rPr>
              <a:t> +98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2400" spc="-1" strike="noStrike">
                <a:solidFill>
                  <a:srgbClr val="111111"/>
                </a:solidFill>
                <a:latin typeface="Times New Roman"/>
                <a:ea typeface="DejaVu Sans"/>
              </a:rPr>
              <a:t>записали в системе счисления с основанием  7.</a:t>
            </a:r>
            <a:br/>
            <a:r>
              <a:rPr b="0" lang="ru-RU" sz="2400" spc="-1" strike="noStrike">
                <a:solidFill>
                  <a:srgbClr val="111111"/>
                </a:solidFill>
                <a:latin typeface="Times New Roman"/>
                <a:ea typeface="DejaVu Sans"/>
              </a:rPr>
              <a:t>Найдите сумму цифр получившегося числа и запишите её в ответе в десятичной системе счисления.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3193560" y="2693520"/>
            <a:ext cx="3466080" cy="162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n = 43 * 7**103 - 21 * 7**57 + 98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s = 0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while n: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</a:t>
            </a:r>
            <a:r>
              <a:rPr b="0" lang="ru-RU" sz="1800" spc="-1" strike="noStrike">
                <a:latin typeface="Arial"/>
              </a:rPr>
              <a:t>s += n % 7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</a:t>
            </a:r>
            <a:r>
              <a:rPr b="0" lang="ru-RU" sz="1800" spc="-1" strike="noStrike">
                <a:latin typeface="Arial"/>
              </a:rPr>
              <a:t>n //= 7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print(s)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202" name="CustomShape 4"/>
          <p:cNvSpPr/>
          <p:nvPr/>
        </p:nvSpPr>
        <p:spPr>
          <a:xfrm>
            <a:off x="5760000" y="4680000"/>
            <a:ext cx="287964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Ответ: 276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3" dur="indefinite" restart="never" nodeType="tmRoot">
          <p:childTnLst>
            <p:seq>
              <p:cTn id="124" dur="indefinite" nodeType="mainSeq">
                <p:childTnLst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04000" y="226080"/>
            <a:ext cx="906984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Что нужно знать: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88000"/>
          </a:bodyPr>
          <a:p>
            <a:pPr marL="414720" indent="-3092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Принципы кодирования чисел в позиционных системах счисления;</a:t>
            </a:r>
            <a:endParaRPr b="0" lang="ru-RU" sz="3200" spc="-1" strike="noStrike">
              <a:latin typeface="Arial"/>
            </a:endParaRPr>
          </a:p>
          <a:p>
            <a:pPr marL="414720" indent="-3092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Перевод чисел из любой системы счисления в десятичную;</a:t>
            </a:r>
            <a:endParaRPr b="0" lang="ru-RU" sz="3200" spc="-1" strike="noStrike">
              <a:latin typeface="Arial"/>
            </a:endParaRPr>
          </a:p>
          <a:p>
            <a:pPr marL="414720" indent="-3092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Перевод чисел из десятичной системы счисления в любую другую систему счисления.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504000" y="7416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2"/>
          <p:cNvSpPr/>
          <p:nvPr/>
        </p:nvSpPr>
        <p:spPr>
          <a:xfrm>
            <a:off x="539640" y="47772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3"/>
          <p:cNvSpPr/>
          <p:nvPr/>
        </p:nvSpPr>
        <p:spPr>
          <a:xfrm>
            <a:off x="540000" y="180000"/>
            <a:ext cx="8999280" cy="177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14. </a:t>
            </a:r>
            <a:r>
              <a:rPr b="0" lang="ru-RU" sz="24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(С. Чайкин)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 Дано арифметическое выражение: 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73x1y</a:t>
            </a:r>
            <a:r>
              <a:rPr b="1" lang="ru-RU" sz="2400" spc="-1" strike="noStrike" baseline="-14000000">
                <a:solidFill>
                  <a:srgbClr val="000000"/>
                </a:solidFill>
                <a:latin typeface="Times New Roman"/>
                <a:ea typeface="DejaVu Sans"/>
              </a:rPr>
              <a:t>67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+ 49y6</a:t>
            </a:r>
            <a:r>
              <a:rPr b="1" lang="ru-RU" sz="2400" spc="-1" strike="noStrike" baseline="-14000000">
                <a:solidFill>
                  <a:srgbClr val="000000"/>
                </a:solidFill>
                <a:latin typeface="Times New Roman"/>
                <a:ea typeface="DejaVu Sans"/>
              </a:rPr>
              <a:t>х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В записи чисел переменными 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x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и 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y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обозначены неизвестные цифры из допустимого алфавита для указанных систем счисления. Определите, </a:t>
            </a:r>
            <a:r>
              <a:rPr b="0" i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сколько </a:t>
            </a:r>
            <a:r>
              <a:rPr b="1" i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различных значений</a:t>
            </a:r>
            <a:r>
              <a:rPr b="0" i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может принимать выражение при всех возможных</a:t>
            </a:r>
            <a:r>
              <a:rPr b="1" i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x</a:t>
            </a:r>
            <a:r>
              <a:rPr b="0" i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и </a:t>
            </a:r>
            <a:r>
              <a:rPr b="1" i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y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206" name="CustomShape 4"/>
          <p:cNvSpPr/>
          <p:nvPr/>
        </p:nvSpPr>
        <p:spPr>
          <a:xfrm>
            <a:off x="1931040" y="2617560"/>
            <a:ext cx="5448600" cy="188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rez = set()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for x in range(10, 67):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</a:t>
            </a:r>
            <a:r>
              <a:rPr b="0" lang="ru-RU" sz="1800" spc="-1" strike="noStrike">
                <a:latin typeface="Arial"/>
              </a:rPr>
              <a:t>for y in range(x):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    </a:t>
            </a:r>
            <a:r>
              <a:rPr b="0" lang="ru-RU" sz="1800" spc="-1" strike="noStrike">
                <a:latin typeface="Arial"/>
              </a:rPr>
              <a:t>a = 7*67**4+3*67**3+x*67**2+1*67**1+y*67**0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    </a:t>
            </a:r>
            <a:r>
              <a:rPr b="0" lang="ru-RU" sz="1800" spc="-1" strike="noStrike">
                <a:latin typeface="Arial"/>
              </a:rPr>
              <a:t>b = 4*x**3+9*x**2+y*x**1+6*x**0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    </a:t>
            </a:r>
            <a:r>
              <a:rPr b="0" lang="ru-RU" sz="1800" spc="-1" strike="noStrike">
                <a:latin typeface="Arial"/>
              </a:rPr>
              <a:t>rez.add(a+b)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        </a:t>
            </a:r>
            <a:r>
              <a:rPr b="0" lang="ru-RU" sz="1800" spc="-1" strike="noStrike">
                <a:latin typeface="Arial"/>
              </a:rPr>
              <a:t>print(len(rez))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207" name="CustomShape 5"/>
          <p:cNvSpPr/>
          <p:nvPr/>
        </p:nvSpPr>
        <p:spPr>
          <a:xfrm>
            <a:off x="4860000" y="4680000"/>
            <a:ext cx="323964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Ответ : 2166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60000" y="294840"/>
            <a:ext cx="9069840" cy="168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15. (</a:t>
            </a:r>
            <a:r>
              <a:rPr b="0" lang="ru-RU" sz="24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1"/>
              </a:rPr>
              <a:t>А.Богданов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) Найдите минимальное число x, для которого будет верно равенство его представлений в системах счисления с основаниями p и q: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x = 24351p = 14325q</a:t>
            </a:r>
            <a:br/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ответе запишите найденное число в десятичной системе счисления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209" name="" descr=""/>
          <p:cNvPicPr/>
          <p:nvPr/>
        </p:nvPicPr>
        <p:blipFill>
          <a:blip r:embed="rId2"/>
          <a:stretch/>
        </p:blipFill>
        <p:spPr>
          <a:xfrm>
            <a:off x="540000" y="2160000"/>
            <a:ext cx="9104760" cy="287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3" dur="indefinite" restart="never" nodeType="tmRoot">
          <p:childTnLst>
            <p:seq>
              <p:cTn id="154" dur="indefinite" nodeType="mainSeq">
                <p:childTnLst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5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540000" y="360000"/>
            <a:ext cx="8999640" cy="101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0" lang="ru-RU" sz="2200" spc="-1" strike="noStrike">
                <a:latin typeface="Times New Roman"/>
              </a:rPr>
              <a:t>16. (А. Кабанов) При каком наименьшем натуральном значении переменной </a:t>
            </a:r>
            <a:r>
              <a:rPr b="1" lang="ru-RU" sz="2200" spc="-1" strike="noStrike">
                <a:latin typeface="Times New Roman"/>
              </a:rPr>
              <a:t>х</a:t>
            </a:r>
            <a:r>
              <a:rPr b="0" lang="ru-RU" sz="2200" spc="-1" strike="noStrike">
                <a:latin typeface="Times New Roman"/>
              </a:rPr>
              <a:t> в выражении </a:t>
            </a:r>
            <a:r>
              <a:rPr b="1" lang="ru-RU" sz="2200" spc="-1" strike="noStrike">
                <a:latin typeface="Times New Roman"/>
              </a:rPr>
              <a:t>81</a:t>
            </a:r>
            <a:r>
              <a:rPr b="1" lang="ru-RU" sz="2200" spc="-1" strike="noStrike" baseline="33000">
                <a:latin typeface="Times New Roman"/>
              </a:rPr>
              <a:t>20</a:t>
            </a:r>
            <a:r>
              <a:rPr b="1" lang="ru-RU" sz="2200" spc="-1" strike="noStrike">
                <a:latin typeface="Times New Roman"/>
              </a:rPr>
              <a:t>-9</a:t>
            </a:r>
            <a:r>
              <a:rPr b="1" lang="ru-RU" sz="2200" spc="-1" strike="noStrike" baseline="33000">
                <a:latin typeface="Times New Roman"/>
              </a:rPr>
              <a:t>х</a:t>
            </a:r>
            <a:r>
              <a:rPr b="1" lang="ru-RU" sz="2200" spc="-1" strike="noStrike">
                <a:latin typeface="Times New Roman"/>
              </a:rPr>
              <a:t>+50</a:t>
            </a:r>
            <a:r>
              <a:rPr b="0" lang="ru-RU" sz="2200" spc="-1" strike="noStrike">
                <a:latin typeface="Times New Roman"/>
              </a:rPr>
              <a:t> сумма цифр в девятеричной записи числа равна </a:t>
            </a:r>
            <a:r>
              <a:rPr b="1" lang="ru-RU" sz="2200" spc="-1" strike="noStrike">
                <a:latin typeface="Times New Roman"/>
              </a:rPr>
              <a:t>138</a:t>
            </a:r>
            <a:r>
              <a:rPr b="0" lang="ru-RU" sz="2200" spc="-1" strike="noStrike">
                <a:latin typeface="Times New Roman"/>
              </a:rPr>
              <a:t>?</a:t>
            </a:r>
            <a:endParaRPr b="0" lang="ru-RU" sz="2200" spc="-1" strike="noStrike">
              <a:latin typeface="Arial"/>
            </a:endParaRPr>
          </a:p>
        </p:txBody>
      </p:sp>
      <p:pic>
        <p:nvPicPr>
          <p:cNvPr id="211" name="" descr=""/>
          <p:cNvPicPr/>
          <p:nvPr/>
        </p:nvPicPr>
        <p:blipFill>
          <a:blip r:embed="rId1"/>
          <a:stretch/>
        </p:blipFill>
        <p:spPr>
          <a:xfrm>
            <a:off x="211320" y="1413720"/>
            <a:ext cx="9657720" cy="2847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0" dur="indefinite" restart="never" nodeType="tmRoot">
          <p:childTnLst>
            <p:seq>
              <p:cTn id="161" dur="indefinite" nodeType="mainSeq">
                <p:childTnLst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60000" y="360000"/>
            <a:ext cx="9539640" cy="76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17. Определите число</a:t>
            </a: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N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, 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для которого выполняется равенство 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123</a:t>
            </a:r>
            <a:r>
              <a:rPr b="1" lang="en-US" sz="2400" spc="-1" strike="noStrike" baseline="-14000000">
                <a:solidFill>
                  <a:srgbClr val="000000"/>
                </a:solidFill>
                <a:latin typeface="Times New Roman"/>
                <a:ea typeface="Microsoft YaHei"/>
              </a:rPr>
              <a:t>N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=93</a:t>
            </a:r>
            <a:r>
              <a:rPr b="1" lang="en-US" sz="2400" spc="-1" strike="noStrike" baseline="-14000000">
                <a:solidFill>
                  <a:srgbClr val="000000"/>
                </a:solidFill>
                <a:latin typeface="Times New Roman"/>
                <a:ea typeface="Microsoft YaHei"/>
              </a:rPr>
              <a:t>N+2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213" name="" descr=""/>
          <p:cNvPicPr/>
          <p:nvPr/>
        </p:nvPicPr>
        <p:blipFill>
          <a:blip r:embed="rId1"/>
          <a:stretch/>
        </p:blipFill>
        <p:spPr>
          <a:xfrm>
            <a:off x="0" y="1800000"/>
            <a:ext cx="10079640" cy="287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6" dur="indefinite" restart="never" nodeType="tmRoot">
          <p:childTnLst>
            <p:seq>
              <p:cTn id="167" dur="indefinite" nodeType="mainSeq">
                <p:childTnLst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540000" y="360000"/>
            <a:ext cx="9359640" cy="188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</a:pPr>
            <a:r>
              <a:rPr b="0" lang="ru-RU" sz="2400" spc="-1" strike="noStrike">
                <a:latin typeface="Times New Roman"/>
              </a:rPr>
              <a:t>18. Запись числа N в системе счисления с основанием 3 содержит четыре цифры, запись этого числа в системе счисления с основанием 7 содержит три цифры, а запись в системе счисления с основанием 8 заканчивается на 17. Чему равно N? Запишите ответ в десятичной системе счисления.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215" name="" descr=""/>
          <p:cNvPicPr/>
          <p:nvPr/>
        </p:nvPicPr>
        <p:blipFill>
          <a:blip r:embed="rId1"/>
          <a:stretch/>
        </p:blipFill>
        <p:spPr>
          <a:xfrm>
            <a:off x="406800" y="2103840"/>
            <a:ext cx="9492840" cy="3475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2" dur="indefinite" restart="never" nodeType="tmRoot">
          <p:childTnLst>
            <p:seq>
              <p:cTn id="173" dur="indefinite" nodeType="mainSeq">
                <p:childTnLst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7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360000" y="900000"/>
            <a:ext cx="9539640" cy="349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ru-RU" sz="6000" spc="-1" strike="noStrike">
                <a:solidFill>
                  <a:srgbClr val="8d1d75"/>
                </a:solidFill>
                <a:latin typeface="Arial"/>
              </a:rPr>
              <a:t>Спасибо за внимание!</a:t>
            </a:r>
            <a:endParaRPr b="0" lang="ru-RU" sz="6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6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6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6000" spc="-1" strike="noStrike">
                <a:solidFill>
                  <a:srgbClr val="8d1d75"/>
                </a:solidFill>
                <a:latin typeface="Arial"/>
              </a:rPr>
              <a:t>Удачи всем на экзамене!</a:t>
            </a:r>
            <a:endParaRPr b="0" lang="ru-R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504000" y="0"/>
            <a:ext cx="9069840" cy="67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  <a:ea typeface="DejaVu Sans"/>
              </a:rPr>
              <a:t>Принцип кодирования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360000" y="673920"/>
            <a:ext cx="9538200" cy="52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b="0" lang="ru-RU" sz="15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N  </a:t>
            </a:r>
            <a:r>
              <a:rPr b="0" lang="ru-RU" sz="1500" spc="-1" strike="noStrike">
                <a:solidFill>
                  <a:srgbClr val="000000"/>
                </a:solidFill>
                <a:latin typeface="Arial"/>
                <a:ea typeface="DejaVu Sans"/>
              </a:rPr>
              <a:t>= 1000...0   (N нулей)    Например: 10</a:t>
            </a:r>
            <a:r>
              <a:rPr b="0" lang="ru-RU" sz="15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r>
              <a:rPr b="0" lang="ru-RU" sz="1500" spc="-1" strike="noStrike">
                <a:solidFill>
                  <a:srgbClr val="000000"/>
                </a:solidFill>
                <a:latin typeface="Arial"/>
                <a:ea typeface="DejaVu Sans"/>
              </a:rPr>
              <a:t>=100000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   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-1= 999...9 (N девяток)     </a:t>
            </a:r>
            <a:r>
              <a:rPr b="0" lang="ru-RU" sz="1500" spc="-1" strike="noStrike">
                <a:solidFill>
                  <a:srgbClr val="000000"/>
                </a:solidFill>
                <a:latin typeface="Arial"/>
                <a:ea typeface="DejaVu Sans"/>
              </a:rPr>
              <a:t>Например: 10</a:t>
            </a:r>
            <a:r>
              <a:rPr b="0" lang="ru-RU" sz="15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5 </a:t>
            </a:r>
            <a:r>
              <a:rPr b="0" lang="ru-RU" sz="1500" spc="-1" strike="noStrike">
                <a:solidFill>
                  <a:srgbClr val="000000"/>
                </a:solidFill>
                <a:latin typeface="Arial"/>
                <a:ea typeface="DejaVu Sans"/>
              </a:rPr>
              <a:t> -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b="0" lang="ru-RU" sz="1500" spc="-1" strike="noStrike">
                <a:solidFill>
                  <a:srgbClr val="000000"/>
                </a:solidFill>
                <a:latin typeface="Arial"/>
                <a:ea typeface="DejaVu Sans"/>
              </a:rPr>
              <a:t>=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99999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   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DejaVu Sans"/>
              </a:rPr>
              <a:t>-10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DejaVu Sans"/>
              </a:rPr>
              <a:t>=10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DejaVu Sans"/>
              </a:rPr>
              <a:t>(10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N-M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DejaVu Sans"/>
              </a:rPr>
              <a:t> – 1) = 999...9000...0     (N-M девяток, М нулей)      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Например: 10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5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-10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=99000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= 1000...0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Например: 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5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=100000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-1= 222...2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Например: 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5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- 1=22222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 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-3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=3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(3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N-M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– 1) = 222...2000...0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Например: 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5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-3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=22000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3 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 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а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= 1000...0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а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Например: 19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5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=100000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19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а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-1= (а-1)(а-1)(а-1)...(а-1)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а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Например: 8</a:t>
            </a:r>
            <a:r>
              <a:rPr b="0" lang="en-US" sz="15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5 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- 1=77777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8</a:t>
            </a:r>
            <a:r>
              <a:rPr b="0" lang="en-US" sz="15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 </a:t>
            </a:r>
            <a:endParaRPr b="0" lang="ru-RU" sz="15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tabLst>
                <a:tab algn="l" pos="0"/>
              </a:tabLst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 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а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-а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=а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(а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N-M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 – 1) = (а-1)(а-1)(а-1)...(а-1)000...0</a:t>
            </a:r>
            <a:r>
              <a:rPr b="0" lang="en-US" sz="13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а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Например: 9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5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-9</a:t>
            </a:r>
            <a:r>
              <a:rPr b="0" lang="en-US" sz="1300" spc="-1" strike="noStrike" baseline="33000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=88000</a:t>
            </a:r>
            <a:r>
              <a:rPr b="0" lang="en-US" sz="15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9</a:t>
            </a:r>
            <a:r>
              <a:rPr b="0" lang="en-US" sz="1300" spc="-1" strike="noStrike" baseline="-8000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3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                           </a:t>
            </a:r>
            <a:endParaRPr b="0" lang="ru-RU" sz="1300" spc="-1" strike="noStrike">
              <a:latin typeface="Arial"/>
            </a:endParaRPr>
          </a:p>
        </p:txBody>
      </p:sp>
      <p:sp>
        <p:nvSpPr>
          <p:cNvPr id="123" name="Line 3"/>
          <p:cNvSpPr/>
          <p:nvPr/>
        </p:nvSpPr>
        <p:spPr>
          <a:xfrm>
            <a:off x="360000" y="2160000"/>
            <a:ext cx="9540000" cy="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Line 4"/>
          <p:cNvSpPr/>
          <p:nvPr/>
        </p:nvSpPr>
        <p:spPr>
          <a:xfrm flipV="1">
            <a:off x="251280" y="3789000"/>
            <a:ext cx="9755280" cy="1044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27" name="Рисунок 93" descr=""/>
          <p:cNvPicPr/>
          <p:nvPr/>
        </p:nvPicPr>
        <p:blipFill>
          <a:blip r:embed="rId1"/>
          <a:stretch/>
        </p:blipFill>
        <p:spPr>
          <a:xfrm>
            <a:off x="-540000" y="-848880"/>
            <a:ext cx="10618200" cy="6607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0" name="Рисунок 96" descr=""/>
          <p:cNvPicPr/>
          <p:nvPr/>
        </p:nvPicPr>
        <p:blipFill>
          <a:blip r:embed="rId1"/>
          <a:stretch/>
        </p:blipFill>
        <p:spPr>
          <a:xfrm>
            <a:off x="0" y="-37080"/>
            <a:ext cx="10055160" cy="5692680"/>
          </a:xfrm>
          <a:prstGeom prst="rect">
            <a:avLst/>
          </a:prstGeom>
          <a:ln w="0">
            <a:solidFill>
              <a:srgbClr val="3465a4"/>
            </a:solidFill>
          </a:ln>
        </p:spPr>
      </p:pic>
      <p:sp>
        <p:nvSpPr>
          <p:cNvPr id="131" name="CustomShape 3"/>
          <p:cNvSpPr/>
          <p:nvPr/>
        </p:nvSpPr>
        <p:spPr>
          <a:xfrm>
            <a:off x="540000" y="0"/>
            <a:ext cx="8819280" cy="1223640"/>
          </a:xfrm>
          <a:prstGeom prst="rect">
            <a:avLst/>
          </a:prstGeom>
          <a:solidFill>
            <a:srgbClr val="dedce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000000"/>
                </a:solidFill>
                <a:latin typeface="Arial"/>
                <a:ea typeface="DejaVu Sans"/>
              </a:rPr>
              <a:t>Перевод из десятичной системы счисления в любую другую.</a:t>
            </a:r>
            <a:endParaRPr b="0" lang="ru-RU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504000" y="74160"/>
            <a:ext cx="9069840" cy="12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3" name="Рисунок 114_0" descr=""/>
          <p:cNvPicPr/>
          <p:nvPr/>
        </p:nvPicPr>
        <p:blipFill>
          <a:blip r:embed="rId1"/>
          <a:stretch/>
        </p:blipFill>
        <p:spPr>
          <a:xfrm>
            <a:off x="720000" y="0"/>
            <a:ext cx="8458560" cy="5685480"/>
          </a:xfrm>
          <a:prstGeom prst="rect">
            <a:avLst/>
          </a:prstGeom>
          <a:ln w="0">
            <a:noFill/>
          </a:ln>
        </p:spPr>
      </p:pic>
      <p:sp>
        <p:nvSpPr>
          <p:cNvPr id="134" name="CustomShape 2"/>
          <p:cNvSpPr/>
          <p:nvPr/>
        </p:nvSpPr>
        <p:spPr>
          <a:xfrm>
            <a:off x="720" y="0"/>
            <a:ext cx="10079280" cy="1079280"/>
          </a:xfrm>
          <a:prstGeom prst="rect">
            <a:avLst/>
          </a:prstGeom>
          <a:solidFill>
            <a:srgbClr val="dedce6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ru-RU" sz="2600" spc="-1" strike="noStrike">
                <a:solidFill>
                  <a:srgbClr val="000000"/>
                </a:solidFill>
                <a:latin typeface="Arial"/>
                <a:ea typeface="DejaVu Sans"/>
              </a:rPr>
              <a:t>Алгоритм перевода из  десятичной системы в систему счисления с основанием n</a:t>
            </a:r>
            <a:endParaRPr b="0" lang="ru-RU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504000" y="74160"/>
            <a:ext cx="9069840" cy="124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2"/>
          <p:cNvSpPr/>
          <p:nvPr/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7" name="Рисунок 99" descr=""/>
          <p:cNvPicPr/>
          <p:nvPr/>
        </p:nvPicPr>
        <p:blipFill>
          <a:blip r:embed="rId1"/>
          <a:stretch/>
        </p:blipFill>
        <p:spPr>
          <a:xfrm>
            <a:off x="-231480" y="-180000"/>
            <a:ext cx="10489680" cy="6239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080000" y="720000"/>
            <a:ext cx="8099640" cy="233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ru-RU" sz="4000" spc="-1" strike="noStrike">
                <a:latin typeface="Times New Roman"/>
              </a:rPr>
              <a:t>Число </a:t>
            </a:r>
            <a:r>
              <a:rPr b="1" lang="ru-RU" sz="4000" spc="-1" strike="noStrike">
                <a:latin typeface="Times New Roman"/>
              </a:rPr>
              <a:t>1452</a:t>
            </a:r>
            <a:r>
              <a:rPr b="0" lang="ru-RU" sz="4000" spc="-1" strike="noStrike">
                <a:latin typeface="Times New Roman"/>
              </a:rPr>
              <a:t>, записанное в шестеричной системе счисления переведите в десятичную систему счисления.</a:t>
            </a:r>
            <a:endParaRPr b="0" lang="ru-RU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Application>LibreOffice/7.0.4.2$Windows_X86_64 LibreOffice_project/dcf040e67528d9187c66b2379df5ea4407429775</Application>
  <AppVersion>15.0000</AppVersion>
  <Words>607</Words>
  <Paragraphs>65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2025-03-13T13:59:44Z</dcterms:created>
  <dc:creator/>
  <dc:description/>
  <dc:language>ru-RU</dc:language>
  <cp:lastModifiedBy/>
  <dcterms:modified xsi:type="dcterms:W3CDTF">2025-03-25T13:25:31Z</dcterms:modified>
  <cp:revision>48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23</vt:i4>
  </property>
</Properties>
</file>