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2"/>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06.08.2024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06.08.2024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06.08.2024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06.08.2024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06.08.2024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06.08.2024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06.08.2024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06.08.2024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06.08.2024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06.08.2024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06.08.2024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06.08.2024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66868" y="533400"/>
            <a:ext cx="5105400" cy="3609980"/>
          </a:xfrm>
        </p:spPr>
        <p:txBody>
          <a:bodyPr/>
          <a:lstStyle/>
          <a:p>
            <a:r>
              <a:rPr lang="ru-RU" dirty="0" smtClean="0"/>
              <a:t>Формирование функциональной грамотности на уроках английского языка</a:t>
            </a:r>
            <a:endParaRPr lang="ru-RU" dirty="0"/>
          </a:p>
        </p:txBody>
      </p:sp>
      <p:sp>
        <p:nvSpPr>
          <p:cNvPr id="3" name="Подзаголовок 2"/>
          <p:cNvSpPr>
            <a:spLocks noGrp="1"/>
          </p:cNvSpPr>
          <p:nvPr>
            <p:ph type="subTitle" idx="1"/>
          </p:nvPr>
        </p:nvSpPr>
        <p:spPr>
          <a:xfrm>
            <a:off x="3354442" y="4500570"/>
            <a:ext cx="5114778" cy="1285884"/>
          </a:xfrm>
        </p:spPr>
        <p:txBody>
          <a:bodyPr/>
          <a:lstStyle/>
          <a:p>
            <a:r>
              <a:rPr lang="ru-RU" dirty="0" smtClean="0"/>
              <a:t>Учитель английского языка ГБОУ СОШ с. </a:t>
            </a:r>
            <a:r>
              <a:rPr lang="ru-RU" dirty="0" err="1" smtClean="0"/>
              <a:t>Марьевка</a:t>
            </a:r>
            <a:endParaRPr lang="ru-RU" dirty="0" smtClean="0"/>
          </a:p>
          <a:p>
            <a:r>
              <a:rPr lang="ru-RU" dirty="0" err="1" smtClean="0"/>
              <a:t>Мажеева</a:t>
            </a:r>
            <a:r>
              <a:rPr lang="ru-RU" dirty="0" smtClean="0"/>
              <a:t> А.Н.</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822944"/>
          </a:xfrm>
        </p:spPr>
        <p:txBody>
          <a:bodyPr>
            <a:normAutofit/>
          </a:bodyPr>
          <a:lstStyle/>
          <a:p>
            <a:pPr algn="ctr"/>
            <a:r>
              <a:rPr lang="ru-RU" sz="2400" b="0" dirty="0" smtClean="0">
                <a:latin typeface="Times New Roman" pitchFamily="18" charset="0"/>
                <a:cs typeface="Times New Roman" pitchFamily="18" charset="0"/>
              </a:rPr>
              <a:t>Упражнения</a:t>
            </a:r>
            <a:endParaRPr lang="ru-RU" sz="2400" b="0"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357298"/>
            <a:ext cx="7239000" cy="2319650"/>
          </a:xfrm>
        </p:spPr>
        <p:txBody>
          <a:bodyPr/>
          <a:lstStyle/>
          <a:p>
            <a:r>
              <a:rPr lang="en-US" sz="2000" dirty="0" err="1" smtClean="0">
                <a:latin typeface="Times New Roman" pitchFamily="18" charset="0"/>
                <a:cs typeface="Times New Roman" pitchFamily="18" charset="0"/>
              </a:rPr>
              <a:t>Colouring</a:t>
            </a:r>
            <a:r>
              <a:rPr lang="en-US" sz="2000" dirty="0" smtClean="0">
                <a:latin typeface="Times New Roman" pitchFamily="18" charset="0"/>
                <a:cs typeface="Times New Roman" pitchFamily="18" charset="0"/>
              </a:rPr>
              <a:t> by numbers. Look and </a:t>
            </a:r>
            <a:r>
              <a:rPr lang="en-US" sz="2000" dirty="0" err="1" smtClean="0">
                <a:latin typeface="Times New Roman" pitchFamily="18" charset="0"/>
                <a:cs typeface="Times New Roman" pitchFamily="18" charset="0"/>
              </a:rPr>
              <a:t>colour</a:t>
            </a:r>
            <a:r>
              <a:rPr lang="en-US" sz="2000" dirty="0" smtClean="0">
                <a:latin typeface="Times New Roman" pitchFamily="18" charset="0"/>
                <a:cs typeface="Times New Roman" pitchFamily="18" charset="0"/>
              </a:rPr>
              <a:t> by numbers. What animal do you see? Is that animal domesticated or wild?</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Memorable scenes</a:t>
            </a:r>
          </a:p>
          <a:p>
            <a:r>
              <a:rPr lang="en-US" sz="2000" dirty="0" smtClean="0">
                <a:latin typeface="Times New Roman" pitchFamily="18" charset="0"/>
                <a:cs typeface="Times New Roman" pitchFamily="18" charset="0"/>
              </a:rPr>
              <a:t>Musical stories</a:t>
            </a:r>
          </a:p>
          <a:p>
            <a:r>
              <a:rPr lang="en-US" sz="2000" dirty="0" smtClean="0">
                <a:latin typeface="Times New Roman" pitchFamily="18" charset="0"/>
                <a:cs typeface="Times New Roman" pitchFamily="18" charset="0"/>
              </a:rPr>
              <a:t>Story puzzles</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51506"/>
          </a:xfrm>
        </p:spPr>
        <p:txBody>
          <a:bodyPr>
            <a:normAutofit/>
          </a:bodyPr>
          <a:lstStyle/>
          <a:p>
            <a:pPr algn="ctr"/>
            <a:r>
              <a:rPr lang="ru-RU" sz="2400" b="0" dirty="0" smtClean="0">
                <a:latin typeface="Times New Roman" pitchFamily="18" charset="0"/>
                <a:cs typeface="Times New Roman" pitchFamily="18" charset="0"/>
              </a:rPr>
              <a:t>Читательская грамотность </a:t>
            </a:r>
            <a:endParaRPr lang="ru-RU" sz="2400" b="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357298"/>
            <a:ext cx="7239000" cy="1748146"/>
          </a:xfrm>
        </p:spPr>
        <p:txBody>
          <a:bodyPr>
            <a:normAutofit/>
          </a:bodyPr>
          <a:lstStyle/>
          <a:p>
            <a:r>
              <a:rPr lang="ru-RU" sz="2000" dirty="0" smtClean="0">
                <a:latin typeface="Times New Roman" pitchFamily="18" charset="0"/>
                <a:cs typeface="Times New Roman" pitchFamily="18" charset="0"/>
              </a:rPr>
              <a:t>способность человека понимать и использовать письменные тексты, размышлять о них, заниматься чтением для того, чтобы достигать своих целей, расширять свои знания и возможности, участвовать в социальной жизни. </a:t>
            </a:r>
            <a:endParaRPr lang="ru-RU"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608630"/>
          </a:xfrm>
        </p:spPr>
        <p:txBody>
          <a:bodyPr>
            <a:normAutofit/>
          </a:bodyPr>
          <a:lstStyle/>
          <a:p>
            <a:pPr algn="ctr"/>
            <a:r>
              <a:rPr lang="ru-RU" sz="2400" b="0" dirty="0" smtClean="0">
                <a:latin typeface="Times New Roman" pitchFamily="18" charset="0"/>
                <a:cs typeface="Times New Roman" pitchFamily="18" charset="0"/>
              </a:rPr>
              <a:t>Упражнения</a:t>
            </a:r>
            <a:endParaRPr lang="ru-RU" sz="2400" b="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214422"/>
            <a:ext cx="7239000" cy="5241314"/>
          </a:xfrm>
        </p:spPr>
        <p:txBody>
          <a:bodyPr>
            <a:normAutofit fontScale="25000" lnSpcReduction="20000"/>
          </a:bodyPr>
          <a:lstStyle/>
          <a:p>
            <a:r>
              <a:rPr lang="en-US" sz="8000" b="1" dirty="0" smtClean="0">
                <a:latin typeface="Times New Roman" pitchFamily="18" charset="0"/>
                <a:cs typeface="Times New Roman" pitchFamily="18" charset="0"/>
              </a:rPr>
              <a:t>Read the text about Bob Wilson.</a:t>
            </a:r>
            <a:endParaRPr lang="en-US" sz="8000" dirty="0" smtClean="0">
              <a:latin typeface="Times New Roman" pitchFamily="18" charset="0"/>
              <a:cs typeface="Times New Roman" pitchFamily="18" charset="0"/>
            </a:endParaRPr>
          </a:p>
          <a:p>
            <a:pPr>
              <a:buNone/>
            </a:pPr>
            <a:r>
              <a:rPr lang="ru-RU"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My name is Bob, Bob Wilson. My holidays began yesterday. It was a wonderful day. I was up early in the morning. The weather was wonderful. I was happy! I went to the bathroom and had a shower. I dressed and went to the kitchen. My mother gave me breakfast - some salad, porridge and a ham sandwich. I drank coffee with milk and was ready for my morning walk with my friends. We were all free - no school, no classes.</a:t>
            </a:r>
          </a:p>
          <a:p>
            <a:pPr>
              <a:buNone/>
            </a:pPr>
            <a:r>
              <a:rPr lang="ru-RU"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We met at the bus stop at nine and went to the cinema. There was a good film on and we all wanted to see it. It was «Agent Colin at the Museum». The film began at 9.30. We took a bus and came to the cinema house on time. The film was wonderful. We all liked it a lot</a:t>
            </a:r>
            <a:r>
              <a:rPr lang="en-US" sz="8000" dirty="0" smtClean="0">
                <a:latin typeface="Times New Roman" pitchFamily="18" charset="0"/>
                <a:cs typeface="Times New Roman" pitchFamily="18" charset="0"/>
              </a:rPr>
              <a:t>…</a:t>
            </a:r>
            <a:r>
              <a:rPr lang="ru-RU" sz="8000" dirty="0" smtClean="0">
                <a:latin typeface="Times New Roman" pitchFamily="18" charset="0"/>
                <a:cs typeface="Times New Roman" pitchFamily="18" charset="0"/>
              </a:rPr>
              <a:t>     </a:t>
            </a:r>
            <a:endParaRPr lang="en-US" sz="8000" dirty="0" smtClean="0">
              <a:latin typeface="Times New Roman" pitchFamily="18" charset="0"/>
              <a:cs typeface="Times New Roman" pitchFamily="18" charset="0"/>
            </a:endParaRPr>
          </a:p>
          <a:p>
            <a:r>
              <a:rPr lang="en-US" sz="8000" b="1" dirty="0" smtClean="0">
                <a:latin typeface="Times New Roman" pitchFamily="18" charset="0"/>
                <a:cs typeface="Times New Roman" pitchFamily="18" charset="0"/>
              </a:rPr>
              <a:t>Put down all irregular verbs that you will find</a:t>
            </a:r>
            <a:endParaRPr lang="en-US" sz="8000" dirty="0" smtClean="0">
              <a:latin typeface="Times New Roman" pitchFamily="18" charset="0"/>
              <a:cs typeface="Times New Roman" pitchFamily="18" charset="0"/>
            </a:endParaRPr>
          </a:p>
          <a:p>
            <a:pPr>
              <a:buNone/>
            </a:pPr>
            <a:r>
              <a:rPr lang="ru-RU"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e.g. began, was….</a:t>
            </a:r>
          </a:p>
          <a:p>
            <a:r>
              <a:rPr lang="en-US" sz="8000" b="1" dirty="0" smtClean="0">
                <a:latin typeface="Times New Roman" pitchFamily="18" charset="0"/>
                <a:cs typeface="Times New Roman" pitchFamily="18" charset="0"/>
              </a:rPr>
              <a:t>Put down these verbs in the Present Simple.</a:t>
            </a:r>
            <a:endParaRPr lang="ru-RU" sz="8000" b="1" dirty="0" smtClean="0">
              <a:latin typeface="Times New Roman" pitchFamily="18" charset="0"/>
              <a:cs typeface="Times New Roman" pitchFamily="18" charset="0"/>
            </a:endParaRPr>
          </a:p>
          <a:p>
            <a:pPr>
              <a:buNone/>
            </a:pPr>
            <a:r>
              <a:rPr lang="ru-RU" sz="8000" b="1"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e.g. begin, be….</a:t>
            </a:r>
          </a:p>
          <a:p>
            <a:r>
              <a:rPr lang="en-US" sz="8000" b="1" dirty="0" smtClean="0">
                <a:latin typeface="Times New Roman" pitchFamily="18" charset="0"/>
                <a:cs typeface="Times New Roman" pitchFamily="18" charset="0"/>
              </a:rPr>
              <a:t>Answer the question: «Why was Bob happy?»</a:t>
            </a:r>
            <a:endParaRPr lang="en-US" sz="8000" dirty="0" smtClean="0">
              <a:latin typeface="Times New Roman" pitchFamily="18" charset="0"/>
              <a:cs typeface="Times New Roman" pitchFamily="18" charset="0"/>
            </a:endParaRPr>
          </a:p>
          <a:p>
            <a:r>
              <a:rPr lang="en-US" sz="8000" b="1" dirty="0" smtClean="0">
                <a:latin typeface="Times New Roman" pitchFamily="18" charset="0"/>
                <a:cs typeface="Times New Roman" pitchFamily="18" charset="0"/>
              </a:rPr>
              <a:t>Find all places, which Bob visited that day. Draw these places.</a:t>
            </a:r>
            <a:endParaRPr lang="en-US" sz="8000" dirty="0" smtClean="0">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7239000" cy="3357586"/>
          </a:xfrm>
        </p:spPr>
        <p:txBody>
          <a:bodyPr/>
          <a:lstStyle/>
          <a:p>
            <a:pPr>
              <a:buNone/>
            </a:pPr>
            <a:r>
              <a:rPr lang="ru-RU" sz="2000" dirty="0" smtClean="0">
                <a:latin typeface="Times New Roman" pitchFamily="18" charset="0"/>
                <a:cs typeface="Times New Roman" pitchFamily="18" charset="0"/>
              </a:rPr>
              <a:t>   В рамках уроков иностранного (английского) языка можно формировать все виды грамотности:</a:t>
            </a:r>
          </a:p>
          <a:p>
            <a:r>
              <a:rPr lang="ru-RU" sz="2000" dirty="0" smtClean="0">
                <a:latin typeface="Times New Roman" pitchFamily="18" charset="0"/>
                <a:cs typeface="Times New Roman" pitchFamily="18" charset="0"/>
              </a:rPr>
              <a:t> читательскую, </a:t>
            </a:r>
          </a:p>
          <a:p>
            <a:r>
              <a:rPr lang="ru-RU" sz="2000" dirty="0" smtClean="0">
                <a:latin typeface="Times New Roman" pitchFamily="18" charset="0"/>
                <a:cs typeface="Times New Roman" pitchFamily="18" charset="0"/>
              </a:rPr>
              <a:t>математическую,</a:t>
            </a:r>
          </a:p>
          <a:p>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естественно-научную</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финансовую, </a:t>
            </a:r>
          </a:p>
          <a:p>
            <a:r>
              <a:rPr lang="ru-RU" sz="2000" dirty="0" smtClean="0">
                <a:latin typeface="Times New Roman" pitchFamily="18" charset="0"/>
                <a:cs typeface="Times New Roman" pitchFamily="18" charset="0"/>
              </a:rPr>
              <a:t>глобальную,</a:t>
            </a:r>
          </a:p>
          <a:p>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креативность</a:t>
            </a:r>
            <a:r>
              <a:rPr lang="ru-RU" sz="2000" dirty="0" smtClean="0">
                <a:latin typeface="Times New Roman" pitchFamily="18" charset="0"/>
                <a:cs typeface="Times New Roman" pitchFamily="18" charset="0"/>
              </a:rPr>
              <a:t> и критическое мышление</a:t>
            </a:r>
            <a:r>
              <a:rPr lang="ru-RU" dirty="0" smtClean="0">
                <a:latin typeface="Trebuchet MS" pitchFamily="34" charset="0"/>
                <a:cs typeface="Times New Roman" pitchFamily="18" charset="0"/>
              </a:rPr>
              <a:t>. </a:t>
            </a:r>
            <a:endParaRPr lang="ru-RU" dirty="0">
              <a:latin typeface="Trebuchet MS" pitchFamily="34"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57232"/>
            <a:ext cx="7239000" cy="605808"/>
          </a:xfrm>
        </p:spPr>
        <p:txBody>
          <a:bodyPr>
            <a:normAutofit/>
          </a:bodyPr>
          <a:lstStyle/>
          <a:p>
            <a:pPr algn="ctr"/>
            <a:r>
              <a:rPr lang="ru-RU" sz="2400" b="0" dirty="0" smtClean="0">
                <a:latin typeface="Times New Roman" pitchFamily="18" charset="0"/>
                <a:cs typeface="Times New Roman" pitchFamily="18" charset="0"/>
              </a:rPr>
              <a:t>Математическая грамотность</a:t>
            </a:r>
            <a:endParaRPr lang="ru-RU" sz="2400" b="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609416"/>
            <a:ext cx="7239000" cy="2391088"/>
          </a:xfrm>
        </p:spPr>
        <p:txBody>
          <a:bodyPr/>
          <a:lstStyle/>
          <a:p>
            <a:pPr>
              <a:buNone/>
            </a:pPr>
            <a:r>
              <a:rPr lang="ru-RU"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это способность человека определять и понимать роль математики в мире, в котором он живет, выражать хорошо обоснованные математические суждения, использовать математику так, чтобы удовлетворять в настоящем и в будущем потребности, присущие творческому, заинтересованному и мыслящему гражданину.</a:t>
            </a:r>
            <a:endParaRPr lang="ru-RU"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28670"/>
            <a:ext cx="7239000" cy="534370"/>
          </a:xfrm>
        </p:spPr>
        <p:txBody>
          <a:bodyPr>
            <a:normAutofit/>
          </a:bodyPr>
          <a:lstStyle/>
          <a:p>
            <a:pPr algn="ctr"/>
            <a:r>
              <a:rPr lang="ru-RU" sz="2400" dirty="0" smtClean="0">
                <a:latin typeface="Times New Roman" pitchFamily="18" charset="0"/>
                <a:cs typeface="Times New Roman" pitchFamily="18" charset="0"/>
              </a:rPr>
              <a:t>Упражнения</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609416"/>
            <a:ext cx="7239000" cy="3176906"/>
          </a:xfrm>
        </p:spPr>
        <p:txBody>
          <a:bodyPr>
            <a:normAutofit/>
          </a:bodyPr>
          <a:lstStyle/>
          <a:p>
            <a:r>
              <a:rPr lang="en-US" sz="2000" dirty="0" smtClean="0">
                <a:latin typeface="Times New Roman" pitchFamily="18" charset="0"/>
                <a:cs typeface="Times New Roman" pitchFamily="18" charset="0"/>
              </a:rPr>
              <a:t>-Look at the pictures and count the ________________________________.</a:t>
            </a:r>
          </a:p>
          <a:p>
            <a:r>
              <a:rPr lang="en-US" sz="2000" dirty="0" smtClean="0">
                <a:latin typeface="Times New Roman" pitchFamily="18" charset="0"/>
                <a:cs typeface="Times New Roman" pitchFamily="18" charset="0"/>
              </a:rPr>
              <a:t>-Chickens and dogs are walking in the yard.</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They have 10 legs for all. How</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many chickens and how many dogs are there in the yard?</a:t>
            </a:r>
          </a:p>
          <a:p>
            <a:r>
              <a:rPr lang="en-US" sz="2000" dirty="0" smtClean="0">
                <a:latin typeface="Times New Roman" pitchFamily="18" charset="0"/>
                <a:cs typeface="Times New Roman" pitchFamily="18" charset="0"/>
              </a:rPr>
              <a:t>- How many ears do 5 cats have?</a:t>
            </a:r>
          </a:p>
          <a:p>
            <a:r>
              <a:rPr lang="en-US" sz="2000" dirty="0" smtClean="0">
                <a:latin typeface="Times New Roman" pitchFamily="18" charset="0"/>
                <a:cs typeface="Times New Roman" pitchFamily="18" charset="0"/>
              </a:rPr>
              <a:t>- Grandma Anna has a granddaughter Alisa, the cat Fluffy,</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dog Friend.</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How many grandchildren has the grandmother?</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57232"/>
            <a:ext cx="7239000" cy="605808"/>
          </a:xfrm>
        </p:spPr>
        <p:txBody>
          <a:bodyPr>
            <a:normAutofit/>
          </a:bodyPr>
          <a:lstStyle/>
          <a:p>
            <a:pPr algn="ctr"/>
            <a:r>
              <a:rPr lang="ru-RU" sz="2400" b="0" dirty="0" err="1" smtClean="0">
                <a:latin typeface="Times New Roman" pitchFamily="18" charset="0"/>
                <a:cs typeface="Times New Roman" pitchFamily="18" charset="0"/>
              </a:rPr>
              <a:t>Естественно-научная</a:t>
            </a:r>
            <a:r>
              <a:rPr lang="ru-RU" sz="2400" dirty="0" smtClean="0">
                <a:latin typeface="Times New Roman" pitchFamily="18" charset="0"/>
                <a:cs typeface="Times New Roman" pitchFamily="18" charset="0"/>
              </a:rPr>
              <a:t> грамотность </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643050"/>
            <a:ext cx="7239000" cy="1928826"/>
          </a:xfrm>
        </p:spPr>
        <p:txBody>
          <a:bodyPr/>
          <a:lstStyle/>
          <a:p>
            <a:pPr>
              <a:buNone/>
            </a:pPr>
            <a:r>
              <a:rPr lang="ru-RU" dirty="0" smtClean="0"/>
              <a:t>   </a:t>
            </a:r>
            <a:r>
              <a:rPr lang="ru-RU" sz="2000" dirty="0" smtClean="0">
                <a:latin typeface="Times New Roman" pitchFamily="18" charset="0"/>
                <a:cs typeface="Times New Roman" pitchFamily="18" charset="0"/>
              </a:rPr>
              <a:t>это способность человека занимать активную гражданскую позицию по общественно значимым вопросам, связанным с естественными науками, и его готовность интересоваться </a:t>
            </a:r>
            <a:r>
              <a:rPr lang="ru-RU" sz="2000" dirty="0" err="1" smtClean="0">
                <a:latin typeface="Times New Roman" pitchFamily="18" charset="0"/>
                <a:cs typeface="Times New Roman" pitchFamily="18" charset="0"/>
              </a:rPr>
              <a:t>естественно-научными</a:t>
            </a:r>
            <a:r>
              <a:rPr lang="ru-RU" sz="2000" dirty="0" smtClean="0">
                <a:latin typeface="Times New Roman" pitchFamily="18" charset="0"/>
                <a:cs typeface="Times New Roman" pitchFamily="18" charset="0"/>
              </a:rPr>
              <a:t> идеями.</a:t>
            </a:r>
            <a:endParaRPr lang="ru-RU"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7239000" cy="677246"/>
          </a:xfrm>
        </p:spPr>
        <p:txBody>
          <a:bodyPr>
            <a:normAutofit/>
          </a:bodyPr>
          <a:lstStyle/>
          <a:p>
            <a:pPr algn="ctr"/>
            <a:r>
              <a:rPr lang="ru-RU" sz="2400" b="0" dirty="0" smtClean="0">
                <a:latin typeface="Times New Roman" pitchFamily="18" charset="0"/>
                <a:cs typeface="Times New Roman" pitchFamily="18" charset="0"/>
              </a:rPr>
              <a:t>Упражнения</a:t>
            </a:r>
            <a:endParaRPr lang="ru-RU" sz="2400" b="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609416"/>
            <a:ext cx="7239000" cy="2319650"/>
          </a:xfrm>
        </p:spPr>
        <p:txBody>
          <a:bodyPr/>
          <a:lstStyle/>
          <a:p>
            <a:r>
              <a:rPr lang="en-US" sz="2000" dirty="0" smtClean="0">
                <a:latin typeface="Times New Roman" pitchFamily="18" charset="0"/>
                <a:cs typeface="Times New Roman" pitchFamily="18" charset="0"/>
              </a:rPr>
              <a:t>Read the extract from the article in youth magazine and give your opinion. Is keeping animals in the zoo a good idea?</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Zoos help scientists and common people to learn more about animals. They show us how rich the animal world is.</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But in zoos they keep animals in cages, and it is very unkind…”</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7239000" cy="748684"/>
          </a:xfrm>
        </p:spPr>
        <p:txBody>
          <a:bodyPr>
            <a:normAutofit/>
          </a:bodyPr>
          <a:lstStyle/>
          <a:p>
            <a:pPr algn="ctr"/>
            <a:r>
              <a:rPr lang="ru-RU" sz="2400" b="0" dirty="0" smtClean="0">
                <a:latin typeface="Times New Roman" pitchFamily="18" charset="0"/>
                <a:cs typeface="Times New Roman" pitchFamily="18" charset="0"/>
              </a:rPr>
              <a:t>Финансовая</a:t>
            </a:r>
            <a:r>
              <a:rPr lang="ru-RU" sz="2400" dirty="0" smtClean="0">
                <a:latin typeface="Times New Roman" pitchFamily="18" charset="0"/>
                <a:cs typeface="Times New Roman" pitchFamily="18" charset="0"/>
              </a:rPr>
              <a:t> </a:t>
            </a:r>
            <a:r>
              <a:rPr lang="ru-RU" sz="2400" b="0" dirty="0" smtClean="0">
                <a:latin typeface="Times New Roman" pitchFamily="18" charset="0"/>
                <a:cs typeface="Times New Roman" pitchFamily="18" charset="0"/>
              </a:rPr>
              <a:t>грамотность </a:t>
            </a:r>
            <a:br>
              <a:rPr lang="ru-RU" sz="2400" b="0" dirty="0" smtClean="0">
                <a:latin typeface="Times New Roman" pitchFamily="18" charset="0"/>
                <a:cs typeface="Times New Roman" pitchFamily="18" charset="0"/>
              </a:rPr>
            </a:br>
            <a:endParaRPr lang="ru-RU" sz="2400" b="0"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285860"/>
            <a:ext cx="7239000" cy="1819584"/>
          </a:xfrm>
        </p:spPr>
        <p:txBody>
          <a:bodyPr/>
          <a:lstStyle/>
          <a:p>
            <a:pPr>
              <a:buNone/>
            </a:pPr>
            <a:r>
              <a:rPr lang="ru-RU" dirty="0" smtClean="0"/>
              <a:t>   </a:t>
            </a:r>
            <a:r>
              <a:rPr lang="ru-RU" sz="2000" dirty="0" smtClean="0">
                <a:latin typeface="Times New Roman" pitchFamily="18" charset="0"/>
                <a:cs typeface="Times New Roman" pitchFamily="18" charset="0"/>
              </a:rPr>
              <a:t>это те знания, умения и навыки, которые необходимы человеку для принятия разумных финансовых решений, а также для достижения финансового благополучия.</a:t>
            </a:r>
            <a:endParaRPr lang="ru-RU"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51506"/>
          </a:xfrm>
        </p:spPr>
        <p:txBody>
          <a:bodyPr>
            <a:normAutofit/>
          </a:bodyPr>
          <a:lstStyle/>
          <a:p>
            <a:pPr algn="ctr"/>
            <a:r>
              <a:rPr lang="ru-RU" sz="2400" b="0" dirty="0" smtClean="0">
                <a:latin typeface="Times New Roman" pitchFamily="18" charset="0"/>
                <a:cs typeface="Times New Roman" pitchFamily="18" charset="0"/>
              </a:rPr>
              <a:t>Упражнения</a:t>
            </a:r>
            <a:endParaRPr lang="ru-RU" sz="2400" b="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285860"/>
            <a:ext cx="7239000" cy="4714908"/>
          </a:xfrm>
        </p:spPr>
        <p:txBody>
          <a:bodyPr>
            <a:normAutofit fontScale="55000" lnSpcReduction="20000"/>
          </a:bodyPr>
          <a:lstStyle/>
          <a:p>
            <a:pPr>
              <a:buNone/>
            </a:pP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English Banknotes and Coins</a:t>
            </a:r>
          </a:p>
          <a:p>
            <a:r>
              <a:rPr lang="en-US" sz="3600" dirty="0" smtClean="0">
                <a:latin typeface="Times New Roman" pitchFamily="18" charset="0"/>
                <a:cs typeface="Times New Roman" pitchFamily="18" charset="0"/>
              </a:rPr>
              <a:t>Read</a:t>
            </a: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the</a:t>
            </a: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text</a:t>
            </a: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and</a:t>
            </a: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answer</a:t>
            </a: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the</a:t>
            </a: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questions.</a:t>
            </a:r>
          </a:p>
          <a:p>
            <a:pPr>
              <a:buNone/>
            </a:pP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The official currency of the Unites Kingdom is the pound sterling which is equal to one hundred pence. The British do not use the Euro. Although a few of the big shops will accept Euro, it is rarely used across Britain. English banknotes are issued by the Bank of England. As to coins they are minted also by this state bank. The following coins are in circulation: one penny, two pence, five pence, ten pence, 20 pence, 50 pence, 1 pound, and 2 pounds. The singular of pence is "penny". The symbol for the penny is "p"; hence an amount such as 50p is often pronounced "fifty pee" rather than "fifty pence".</a:t>
            </a:r>
          </a:p>
          <a:p>
            <a:r>
              <a:rPr lang="en-US" sz="3600" dirty="0" smtClean="0">
                <a:latin typeface="Times New Roman" pitchFamily="18" charset="0"/>
                <a:cs typeface="Times New Roman" pitchFamily="18" charset="0"/>
              </a:rPr>
              <a:t>What is the official currency of the U.K.?</a:t>
            </a:r>
          </a:p>
          <a:p>
            <a:r>
              <a:rPr lang="en-US" sz="3600" dirty="0" smtClean="0">
                <a:latin typeface="Times New Roman" pitchFamily="18" charset="0"/>
                <a:cs typeface="Times New Roman" pitchFamily="18" charset="0"/>
              </a:rPr>
              <a:t>What is the smallest unit?</a:t>
            </a:r>
          </a:p>
          <a:p>
            <a:r>
              <a:rPr lang="en-US" sz="3600" dirty="0" smtClean="0">
                <a:latin typeface="Times New Roman" pitchFamily="18" charset="0"/>
                <a:cs typeface="Times New Roman" pitchFamily="18" charset="0"/>
              </a:rPr>
              <a:t>How many pence are there in one pound?</a:t>
            </a:r>
          </a:p>
          <a:p>
            <a:r>
              <a:rPr lang="en-US" sz="3600" dirty="0" smtClean="0">
                <a:latin typeface="Times New Roman" pitchFamily="18" charset="0"/>
                <a:cs typeface="Times New Roman" pitchFamily="18" charset="0"/>
              </a:rPr>
              <a:t>What banknotes in the U.K. now?</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7239000" cy="642942"/>
          </a:xfrm>
        </p:spPr>
        <p:txBody>
          <a:bodyPr>
            <a:normAutofit/>
          </a:bodyPr>
          <a:lstStyle/>
          <a:p>
            <a:pPr algn="ctr"/>
            <a:r>
              <a:rPr lang="ru-RU" sz="2400" b="0" dirty="0" err="1" smtClean="0">
                <a:latin typeface="Times New Roman" pitchFamily="18" charset="0"/>
                <a:cs typeface="Times New Roman" pitchFamily="18" charset="0"/>
              </a:rPr>
              <a:t>Креативное</a:t>
            </a:r>
            <a:r>
              <a:rPr lang="ru-RU" sz="2400" dirty="0" smtClean="0">
                <a:latin typeface="Times New Roman" pitchFamily="18" charset="0"/>
                <a:cs typeface="Times New Roman" pitchFamily="18" charset="0"/>
              </a:rPr>
              <a:t> мышление </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428736"/>
            <a:ext cx="7239000" cy="2391088"/>
          </a:xfrm>
        </p:spPr>
        <p:txBody>
          <a:bodyPr/>
          <a:lstStyle/>
          <a:p>
            <a:pPr>
              <a:buNone/>
            </a:pPr>
            <a:r>
              <a:rPr lang="ru-RU" dirty="0" smtClean="0"/>
              <a:t>   </a:t>
            </a:r>
            <a:r>
              <a:rPr lang="ru-RU" sz="2000" dirty="0" smtClean="0">
                <a:latin typeface="Times New Roman" pitchFamily="18" charset="0"/>
                <a:cs typeface="Times New Roman" pitchFamily="18" charset="0"/>
              </a:rPr>
              <a:t>это способность создавать или иным образом воплощать в жизнь что-то новое, будь то решение проблемы, метод, устройство, художественные объект или форму. </a:t>
            </a:r>
            <a:endParaRPr lang="ru-RU"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120</TotalTime>
  <Words>674</Words>
  <PresentationFormat>Экран (4:3)</PresentationFormat>
  <Paragraphs>51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Изящная</vt:lpstr>
      <vt:lpstr>Формирование функциональной грамотности на уроках английского языка</vt:lpstr>
      <vt:lpstr>Слайд 2</vt:lpstr>
      <vt:lpstr>Математическая грамотность</vt:lpstr>
      <vt:lpstr>Упражнения</vt:lpstr>
      <vt:lpstr>Естественно-научная грамотность </vt:lpstr>
      <vt:lpstr>Упражнения</vt:lpstr>
      <vt:lpstr>Финансовая грамотность  </vt:lpstr>
      <vt:lpstr>Упражнения</vt:lpstr>
      <vt:lpstr>Креативное мышление </vt:lpstr>
      <vt:lpstr>Упражнения</vt:lpstr>
      <vt:lpstr>Читательская грамотность </vt:lpstr>
      <vt:lpstr>Упражнения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функциональной грамотности на уроках английского языка</dc:title>
  <dc:creator>1</dc:creator>
  <cp:lastModifiedBy>1</cp:lastModifiedBy>
  <cp:revision>22</cp:revision>
  <dcterms:created xsi:type="dcterms:W3CDTF">2023-04-05T09:56:46Z</dcterms:created>
  <dcterms:modified xsi:type="dcterms:W3CDTF">2024-08-06T12:10:08Z</dcterms:modified>
</cp:coreProperties>
</file>