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18EF6A-CB12-47B2-8CA1-023A278435B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C6E526-5A4F-4FC7-BB8A-A076AE1AD9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1%80%D0%B8%D0%B2%D0%B0%D1%8F_%D0%B7%D0%B0%D0%B1%D1%8B%D0%B2%D0%B0%D0%BD%D0%B8%D1%8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42984"/>
            <a:ext cx="8458200" cy="4932803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Формирование функциональной грамотности на уроках русского языка в начальной школе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500570"/>
            <a:ext cx="4929222" cy="113823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Торопова Наталья Алексеевна </a:t>
            </a:r>
          </a:p>
          <a:p>
            <a:r>
              <a:rPr lang="ru-RU" sz="2000" dirty="0" smtClean="0"/>
              <a:t>учитель начальных классов</a:t>
            </a:r>
          </a:p>
          <a:p>
            <a:r>
              <a:rPr lang="ru-RU" sz="2000" dirty="0" smtClean="0"/>
              <a:t>ГБОУ СОШ </a:t>
            </a:r>
            <a:r>
              <a:rPr lang="ru-RU" sz="2000" dirty="0" err="1" smtClean="0"/>
              <a:t>с.Марьевка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Методы, используемые для запоминания словарных слов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Орфографическое проговаривание слова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написание его в воздухе кончиком носа, при этом слово нужно написать на потолке или противоположной стене. Например: «Закрой глаза, представь - это слово, написанным в книге». Назови его по буквам. Заставь помигать «опасную» букву. Прочти медленно, как будешь писать. Запиши это слово 5 раз, каждый раз проговаривай вслух то, что пишешь.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Запоминание слова по сетке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Написать слово крупными печатными буквами. Подчеркнуть каждую букву.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 Через некоторое время стереть буквы. Задача ребенка назвать буквы, можно вразброс.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Метод Цицерона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После того, как ребенок напишет слова в тетрадке и прочитает 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орфографически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(проговаривая каждую букву), предложите расставить слова по комнате.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«Устный кроссворд».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Вы называете определение, а ребенок называет слово и записывает его. При выполнении этого упражнения актуализируется значение слова и закрепляется связь значения с акустическим образом слова.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Метод ассоциативного запоминания слов.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Проговариваем слово по слогам: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О-вал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Объясняем значение слова: слово произошло от лат.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ovum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яйцо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 как нарисовать овал?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 помощь брата я позвал.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Брат взял фломастер и искусно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Мне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овал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нарис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овал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Ты слегка окружность сплюсни,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Получается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ОВАЛ.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Сколько раз его видал,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ванной зеркало -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овал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Овал - окружность удлинённая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 рожица в ней удивлённая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Ставим ударение («зовем слово»)  -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овАл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(ударение падает на гласную «а»)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Безударная гласная «а»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Какую букву нельзя проверить? Это буква «О». Попробуйте, используя имеющиеся у вас знания, подобрать ассоциации к проверяемой букве. 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Придумайте предложение с изученным словом: «Я нарисовал большой овал».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Подчеркните безударную гласную в словарном слове: «Я нарисовал большой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вал».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 Запишите слово в «веселый словарик» .</a:t>
            </a:r>
          </a:p>
          <a:p>
            <a:endParaRPr lang="ru-RU" sz="1200" dirty="0"/>
          </a:p>
        </p:txBody>
      </p:sp>
      <p:pic>
        <p:nvPicPr>
          <p:cNvPr id="4" name="Picture 2" descr="C:\Users\1\Desktop\семинар Краснодар\запоминаем словарные слова - копия\овал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4500570"/>
            <a:ext cx="187220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Чтобы запомнить информацию как можно лучше, надо обязательно ставить цель – не только воспринять материал, но и действительно его запомнить, </a:t>
            </a:r>
            <a:r>
              <a:rPr lang="ru-RU" sz="2700" b="1" i="1" u="sng" dirty="0" smtClean="0"/>
              <a:t>уметь самостоятельно использовать</a:t>
            </a:r>
            <a:r>
              <a:rPr lang="ru-RU" sz="2700" b="1" dirty="0" smtClean="0"/>
              <a:t> полученные знания.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Приемы запоминания информации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метод записывания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или переписывания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метод повторения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интеллектуальная работа с материалом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Проблема:  </a:t>
            </a:r>
            <a:endParaRPr lang="en-US" sz="2400" b="1" dirty="0" smtClean="0"/>
          </a:p>
          <a:p>
            <a:r>
              <a:rPr lang="ru-RU" sz="1800" dirty="0" smtClean="0"/>
              <a:t>дети допускают ошибки в написании словарных слов. </a:t>
            </a:r>
          </a:p>
          <a:p>
            <a:endParaRPr lang="en-US" sz="1800" b="1" dirty="0" smtClean="0"/>
          </a:p>
          <a:p>
            <a:r>
              <a:rPr lang="ru-RU" sz="2400" b="1" dirty="0" smtClean="0"/>
              <a:t>Решение: </a:t>
            </a:r>
            <a:endParaRPr lang="en-US" sz="2400" b="1" dirty="0" smtClean="0"/>
          </a:p>
          <a:p>
            <a:r>
              <a:rPr lang="ru-RU" sz="1800" dirty="0" smtClean="0"/>
              <a:t>надо помочь учащимся запоминать слова, не заучивая их наизусть. 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2400" b="1" dirty="0" smtClean="0"/>
              <a:t>Метод ассоциативного запоминания слов</a:t>
            </a:r>
          </a:p>
          <a:p>
            <a:pPr>
              <a:buNone/>
            </a:pPr>
            <a:r>
              <a:rPr lang="ru-RU" sz="1800" b="1" dirty="0" smtClean="0"/>
              <a:t>Суть метода.</a:t>
            </a:r>
            <a:r>
              <a:rPr lang="ru-RU" sz="1800" dirty="0" smtClean="0"/>
              <a:t> Трудная орфограмма словарного слова связывается с ярким ассоциативным образом, который вспоминается при написании данного словарного слова, помогая правильно написать орфограмму. </a:t>
            </a:r>
          </a:p>
          <a:p>
            <a:pPr>
              <a:buNone/>
            </a:pPr>
            <a:endParaRPr lang="ru-RU" sz="1800" b="1" dirty="0"/>
          </a:p>
        </p:txBody>
      </p:sp>
      <p:pic>
        <p:nvPicPr>
          <p:cNvPr id="4" name="Picture 3" descr="http://nsportal.ru/sites/default/files/styles/media_gallery_large/public/yabloko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3857628"/>
            <a:ext cx="3533522" cy="1285884"/>
          </a:xfrm>
          <a:prstGeom prst="rect">
            <a:avLst/>
          </a:prstGeom>
          <a:noFill/>
        </p:spPr>
      </p:pic>
      <p:pic>
        <p:nvPicPr>
          <p:cNvPr id="5" name="Picture 7" descr="http://nsportal.ru/sites/default/files/styles/media_gallery_large/public/kopeyk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4000504"/>
            <a:ext cx="3744416" cy="928694"/>
          </a:xfrm>
          <a:prstGeom prst="rect">
            <a:avLst/>
          </a:prstGeom>
          <a:noFill/>
        </p:spPr>
      </p:pic>
      <p:pic>
        <p:nvPicPr>
          <p:cNvPr id="6" name="Picture 2" descr="http://nsportal.ru/sites/default/files/styles/media_gallery_large/public/vostok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71736" y="5143512"/>
            <a:ext cx="381642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Суть этого метода заключается </a:t>
            </a:r>
            <a:r>
              <a:rPr lang="ru-RU" sz="2000" dirty="0" smtClean="0"/>
              <a:t>в том, что трудная орфограмма словарного слова связывается с </a:t>
            </a:r>
            <a:r>
              <a:rPr lang="ru-RU" sz="2000" b="1" dirty="0" smtClean="0"/>
              <a:t>ярким ассоциативным образом</a:t>
            </a:r>
            <a:r>
              <a:rPr lang="ru-RU" sz="2000" dirty="0" smtClean="0"/>
              <a:t>, который вспоминается при написании данного слова, помогая правильно написать орфограмму. Таким образом, это – </a:t>
            </a:r>
            <a:r>
              <a:rPr lang="ru-RU" sz="2000" b="1" dirty="0" smtClean="0"/>
              <a:t>метод ярких ассоциаций. </a:t>
            </a:r>
          </a:p>
          <a:p>
            <a:endParaRPr lang="ru-RU" sz="2000" b="1" dirty="0"/>
          </a:p>
          <a:p>
            <a:r>
              <a:rPr lang="ru-RU" sz="2000" dirty="0" smtClean="0"/>
              <a:t>Ассоциативный образ подбирается так, чтобы он был связан со словарным словом каким-то общим признаком: </a:t>
            </a:r>
          </a:p>
          <a:p>
            <a:r>
              <a:rPr lang="ru-RU" sz="2000" dirty="0" smtClean="0"/>
              <a:t>цветом,</a:t>
            </a:r>
          </a:p>
          <a:p>
            <a:r>
              <a:rPr lang="ru-RU" sz="2000" dirty="0" smtClean="0"/>
              <a:t> формой, </a:t>
            </a:r>
          </a:p>
          <a:p>
            <a:r>
              <a:rPr lang="ru-RU" sz="2000" dirty="0" smtClean="0"/>
              <a:t>действием, </a:t>
            </a:r>
          </a:p>
          <a:p>
            <a:r>
              <a:rPr lang="ru-RU" sz="2000" dirty="0" smtClean="0"/>
              <a:t>материалом, </a:t>
            </a:r>
          </a:p>
          <a:p>
            <a:r>
              <a:rPr lang="ru-RU" sz="2000" dirty="0" smtClean="0"/>
              <a:t>количеством, </a:t>
            </a:r>
          </a:p>
          <a:p>
            <a:r>
              <a:rPr lang="ru-RU" sz="2000" dirty="0" smtClean="0"/>
              <a:t>звучанием, </a:t>
            </a:r>
          </a:p>
          <a:p>
            <a:r>
              <a:rPr lang="ru-RU" sz="2000" dirty="0" smtClean="0"/>
              <a:t>назначением, </a:t>
            </a:r>
          </a:p>
          <a:p>
            <a:r>
              <a:rPr lang="ru-RU" sz="2000" dirty="0" smtClean="0"/>
              <a:t>местом расположения и т.д. </a:t>
            </a:r>
          </a:p>
          <a:p>
            <a:endParaRPr lang="ru-RU" sz="1800" dirty="0"/>
          </a:p>
        </p:txBody>
      </p:sp>
      <p:pic>
        <p:nvPicPr>
          <p:cNvPr id="4" name="Picture 6" descr="http://nsportal.ru/sites/default/files/styles/media_gallery_large/public/koncer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4810" y="4286256"/>
            <a:ext cx="446449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cs typeface="Times New Roman" pitchFamily="18" charset="0"/>
              </a:rPr>
              <a:t>Не навязывайте ребенку своей ассоциации! 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Ценность – наличие у каждого своего ассоциативного образа при данных требованиях: связь и общая заданная орфограмма.  </a:t>
            </a:r>
          </a:p>
          <a:p>
            <a:r>
              <a:rPr lang="ru-RU" sz="4000" dirty="0" err="1" smtClean="0"/>
              <a:t>г</a:t>
            </a:r>
            <a:r>
              <a:rPr lang="ru-RU" sz="4000" dirty="0" err="1" smtClean="0">
                <a:solidFill>
                  <a:srgbClr val="92D050"/>
                </a:solidFill>
              </a:rPr>
              <a:t>А</a:t>
            </a:r>
            <a:r>
              <a:rPr lang="ru-RU" sz="4000" dirty="0" err="1" smtClean="0"/>
              <a:t>зета</a:t>
            </a:r>
            <a:r>
              <a:rPr lang="ru-RU" sz="4000" dirty="0" smtClean="0"/>
              <a:t> - </a:t>
            </a:r>
            <a:r>
              <a:rPr lang="ru-RU" sz="4000" dirty="0" err="1" smtClean="0"/>
              <a:t>бум</a:t>
            </a:r>
            <a:r>
              <a:rPr lang="ru-RU" sz="4000" dirty="0" err="1" smtClean="0">
                <a:solidFill>
                  <a:srgbClr val="92D050"/>
                </a:solidFill>
              </a:rPr>
              <a:t>А</a:t>
            </a:r>
            <a:r>
              <a:rPr lang="ru-RU" sz="4000" dirty="0" err="1" smtClean="0"/>
              <a:t>га</a:t>
            </a:r>
            <a:r>
              <a:rPr lang="ru-RU" sz="4000" dirty="0" smtClean="0"/>
              <a:t>,</a:t>
            </a:r>
            <a:br>
              <a:rPr lang="ru-RU" sz="4000" dirty="0" smtClean="0"/>
            </a:br>
            <a:r>
              <a:rPr lang="ru-RU" sz="4000" dirty="0" err="1" smtClean="0"/>
              <a:t>к</a:t>
            </a:r>
            <a:r>
              <a:rPr lang="ru-RU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dirty="0" err="1" smtClean="0"/>
              <a:t>нцерт</a:t>
            </a:r>
            <a:r>
              <a:rPr lang="ru-RU" sz="4000" dirty="0" smtClean="0"/>
              <a:t> – 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dirty="0" smtClean="0"/>
              <a:t>ркестр – </a:t>
            </a:r>
            <a:r>
              <a:rPr lang="ru-RU" sz="4000" dirty="0" err="1" smtClean="0"/>
              <a:t>н</a:t>
            </a:r>
            <a:r>
              <a:rPr lang="ru-RU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dirty="0" err="1" smtClean="0"/>
              <a:t>та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err="1" smtClean="0"/>
              <a:t>з</a:t>
            </a:r>
            <a:r>
              <a:rPr lang="ru-RU" sz="4000" dirty="0" err="1" smtClean="0">
                <a:solidFill>
                  <a:srgbClr val="00B0F0"/>
                </a:solidFill>
              </a:rPr>
              <a:t>А</a:t>
            </a:r>
            <a:r>
              <a:rPr lang="ru-RU" sz="4000" dirty="0" err="1" smtClean="0"/>
              <a:t>вод</a:t>
            </a:r>
            <a:r>
              <a:rPr lang="ru-RU" sz="4000" dirty="0" smtClean="0"/>
              <a:t> - </a:t>
            </a:r>
            <a:r>
              <a:rPr lang="ru-RU" sz="4000" dirty="0" err="1" smtClean="0"/>
              <a:t>труб</a:t>
            </a:r>
            <a:r>
              <a:rPr lang="ru-RU" sz="4000" dirty="0" err="1" smtClean="0">
                <a:solidFill>
                  <a:srgbClr val="00B0F0"/>
                </a:solidFill>
              </a:rPr>
              <a:t>А</a:t>
            </a:r>
            <a:r>
              <a:rPr lang="ru-RU" sz="4000" dirty="0" smtClean="0"/>
              <a:t>,</a:t>
            </a:r>
            <a:br>
              <a:rPr lang="ru-RU" sz="4000" dirty="0" smtClean="0"/>
            </a:br>
            <a:r>
              <a:rPr lang="ru-RU" sz="4000" dirty="0" err="1" smtClean="0"/>
              <a:t>л</a:t>
            </a:r>
            <a:r>
              <a:rPr lang="ru-RU" sz="4000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донь</a:t>
            </a:r>
            <a:r>
              <a:rPr lang="ru-RU" sz="4000" dirty="0" smtClean="0"/>
              <a:t> - </a:t>
            </a:r>
            <a:r>
              <a:rPr lang="ru-RU" sz="4000" dirty="0" err="1" smtClean="0"/>
              <a:t>п</a:t>
            </a:r>
            <a:r>
              <a:rPr lang="ru-RU" sz="4000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льцы</a:t>
            </a:r>
            <a:r>
              <a:rPr lang="ru-RU" sz="4000" dirty="0" smtClean="0"/>
              <a:t>,</a:t>
            </a:r>
            <a:br>
              <a:rPr lang="ru-RU" sz="4000" dirty="0" smtClean="0"/>
            </a:br>
            <a:r>
              <a:rPr lang="ru-RU" sz="4000" dirty="0" err="1" smtClean="0"/>
              <a:t>к</a:t>
            </a:r>
            <a:r>
              <a:rPr lang="ru-RU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dirty="0" err="1" smtClean="0"/>
              <a:t>пуста</a:t>
            </a:r>
            <a:r>
              <a:rPr lang="ru-RU" sz="4000" dirty="0" smtClean="0"/>
              <a:t> - </a:t>
            </a:r>
            <a:r>
              <a:rPr lang="ru-RU" sz="4000" dirty="0" err="1" smtClean="0"/>
              <a:t>сал</a:t>
            </a:r>
            <a:r>
              <a:rPr lang="ru-RU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dirty="0" err="1" smtClean="0"/>
              <a:t>т</a:t>
            </a:r>
            <a:r>
              <a:rPr lang="ru-RU" sz="4000" dirty="0" smtClean="0"/>
              <a:t> </a:t>
            </a:r>
          </a:p>
          <a:p>
            <a:r>
              <a:rPr lang="ru-RU" sz="4000" dirty="0" err="1" smtClean="0"/>
              <a:t>в</a:t>
            </a:r>
            <a:r>
              <a:rPr lang="ru-RU" sz="4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</a:t>
            </a:r>
            <a:r>
              <a:rPr lang="ru-RU" sz="4000" dirty="0" err="1" smtClean="0"/>
              <a:t>сток</a:t>
            </a:r>
            <a:r>
              <a:rPr lang="ru-RU" sz="4000" dirty="0" smtClean="0"/>
              <a:t> – </a:t>
            </a:r>
            <a:r>
              <a:rPr lang="ru-RU" sz="4000" dirty="0" err="1" smtClean="0"/>
              <a:t>к</a:t>
            </a:r>
            <a:r>
              <a:rPr lang="ru-RU" sz="4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</a:t>
            </a:r>
            <a:r>
              <a:rPr lang="ru-RU" sz="4000" dirty="0" err="1" smtClean="0"/>
              <a:t>мпас</a:t>
            </a:r>
            <a:r>
              <a:rPr lang="ru-RU" sz="4000" dirty="0" smtClean="0"/>
              <a:t> 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Скажи мне, и я забуду. Покажи мне, - я смогу запомнить. 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Позволь мне это делать самому, и это станет моим навсегда". 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Именно так гласит древняя мудрость.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Выражение информации в легкой и интересной </a:t>
            </a:r>
            <a:r>
              <a:rPr lang="ru-RU" sz="2000" i="1" dirty="0" smtClean="0"/>
              <a:t>ассоциативной </a:t>
            </a:r>
            <a:r>
              <a:rPr lang="ru-RU" sz="2000" dirty="0" smtClean="0"/>
              <a:t>форме дает ребенку понять, что </a:t>
            </a:r>
            <a:r>
              <a:rPr lang="ru-RU" sz="2000" b="1" dirty="0" smtClean="0"/>
              <a:t>он и сам способен </a:t>
            </a:r>
            <a:r>
              <a:rPr lang="ru-RU" sz="2000" dirty="0" smtClean="0"/>
              <a:t>создавать ассоциативные информационные блоки, </a:t>
            </a:r>
            <a:r>
              <a:rPr lang="ru-RU" sz="2000" b="1" dirty="0" smtClean="0"/>
              <a:t>способен самостоятельно </a:t>
            </a:r>
            <a:r>
              <a:rPr lang="ru-RU" sz="2000" dirty="0" smtClean="0"/>
              <a:t>(пусть интуитивно) </a:t>
            </a:r>
            <a:r>
              <a:rPr lang="ru-RU" sz="2000" b="1" dirty="0" smtClean="0"/>
              <a:t>пользоваться</a:t>
            </a:r>
            <a:r>
              <a:rPr lang="ru-RU" sz="2000" dirty="0" smtClean="0"/>
              <a:t> теми </a:t>
            </a:r>
            <a:r>
              <a:rPr lang="ru-RU" sz="2000" b="1" dirty="0" smtClean="0"/>
              <a:t>приемами,</a:t>
            </a:r>
            <a:r>
              <a:rPr lang="ru-RU" sz="2000" dirty="0" smtClean="0"/>
              <a:t> о которых я вам рассказала, </a:t>
            </a:r>
            <a:r>
              <a:rPr lang="ru-RU" sz="2000" b="1" dirty="0" smtClean="0"/>
              <a:t>сам способен превратить трудный материал в доступный для себя и других.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Picture 5" descr="http://nsportal.ru/sites/default/files/styles/media_gallery_large/public/shalash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4429132"/>
            <a:ext cx="4000528" cy="1571636"/>
          </a:xfrm>
          <a:prstGeom prst="rect">
            <a:avLst/>
          </a:prstGeom>
          <a:noFill/>
        </p:spPr>
      </p:pic>
      <p:pic>
        <p:nvPicPr>
          <p:cNvPr id="5" name="Picture 7" descr="http://nsportal.ru/sites/default/files/styles/media_gallery_large/public/obed_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24128" y="4500570"/>
            <a:ext cx="280831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Ассоциации по форме</a:t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6" name="Picture 2" descr="http://nsportal.ru/sites/default/files/styles/media_gallery_large/public/tom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2285992"/>
            <a:ext cx="3286148" cy="1428760"/>
          </a:xfrm>
          <a:prstGeom prst="rect">
            <a:avLst/>
          </a:prstGeom>
          <a:noFill/>
        </p:spPr>
      </p:pic>
      <p:pic>
        <p:nvPicPr>
          <p:cNvPr id="7" name="Picture 10" descr="http://nsportal.ru/sites/default/files/styles/media_gallery_large/public/oreh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2285992"/>
            <a:ext cx="3816424" cy="1500198"/>
          </a:xfrm>
          <a:prstGeom prst="rect">
            <a:avLst/>
          </a:prstGeom>
          <a:noFill/>
        </p:spPr>
      </p:pic>
      <p:pic>
        <p:nvPicPr>
          <p:cNvPr id="8" name="Picture 8" descr="http://nsportal.ru/sites/default/files/styles/media_gallery_large/public/karandash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59632" y="4797152"/>
            <a:ext cx="7344816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Ассоциации по эмоциональному состоянию</a:t>
            </a:r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4" name="Picture 2" descr="http://nsportal.ru/sites/default/files/styles/media_gallery_large/public/tos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99792" y="836712"/>
            <a:ext cx="3672408" cy="903978"/>
          </a:xfrm>
          <a:prstGeom prst="rect">
            <a:avLst/>
          </a:prstGeom>
          <a:noFill/>
        </p:spPr>
      </p:pic>
      <p:pic>
        <p:nvPicPr>
          <p:cNvPr id="5" name="Picture 4" descr="http://nsportal.ru/sites/default/files/styles/media_gallery_large/public/horosho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67744" y="1772816"/>
            <a:ext cx="4984554" cy="10081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214686"/>
            <a:ext cx="6121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Ассоциации по вкусовым качествам</a:t>
            </a:r>
            <a:endParaRPr lang="ru-RU" sz="2400" b="1" dirty="0"/>
          </a:p>
        </p:txBody>
      </p:sp>
      <p:pic>
        <p:nvPicPr>
          <p:cNvPr id="7" name="Picture 4" descr="http://nsportal.ru/sites/default/files/styles/media_gallery_large/public/apelsin_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43608" y="3786190"/>
            <a:ext cx="6768752" cy="928694"/>
          </a:xfrm>
          <a:prstGeom prst="rect">
            <a:avLst/>
          </a:prstGeom>
          <a:noFill/>
        </p:spPr>
      </p:pic>
      <p:pic>
        <p:nvPicPr>
          <p:cNvPr id="8" name="Picture 5" descr="C:\Users\1\Desktop\арбуз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43608" y="5373216"/>
            <a:ext cx="6912768" cy="109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Заключение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Таким </a:t>
            </a:r>
            <a:r>
              <a:rPr lang="ru-RU" dirty="0"/>
              <a:t>образом, обучение учащихся самостоятельно добывать, анализировать, структурировать и эффективно использовать информацию для максимальной самореализации и полезного участия в жизни общества выступает ведущим направлением образования. При этом доминирующее значение имеют </a:t>
            </a:r>
            <a:r>
              <a:rPr lang="ru-RU" dirty="0" err="1"/>
              <a:t>общеучебные</a:t>
            </a:r>
            <a:r>
              <a:rPr lang="ru-RU" dirty="0"/>
              <a:t> знания и умения (информационные, интеллектуальные, организационные, коммуникативные), которые определяют </a:t>
            </a:r>
            <a:r>
              <a:rPr lang="ru-RU" dirty="0" err="1"/>
              <a:t>содержательно-деятельностную</a:t>
            </a:r>
            <a:r>
              <a:rPr lang="ru-RU" dirty="0"/>
              <a:t> и </a:t>
            </a:r>
            <a:r>
              <a:rPr lang="ru-RU" dirty="0" err="1"/>
              <a:t>потребностно-мотивационную</a:t>
            </a:r>
            <a:r>
              <a:rPr lang="ru-RU" dirty="0"/>
              <a:t> составляющие функциональной грамотности.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b="1" dirty="0"/>
              <a:t>Функциональная</a:t>
            </a:r>
            <a:r>
              <a:rPr lang="ru-RU" dirty="0"/>
              <a:t> </a:t>
            </a:r>
            <a:r>
              <a:rPr lang="ru-RU" b="1" dirty="0"/>
              <a:t>грамотность</a:t>
            </a:r>
            <a:r>
              <a:rPr lang="ru-RU" dirty="0"/>
              <a:t> - </a:t>
            </a:r>
            <a:r>
              <a:rPr lang="ru-RU" b="1" dirty="0"/>
              <a:t>это</a:t>
            </a:r>
            <a:r>
              <a:rPr lang="ru-RU" dirty="0"/>
              <a:t>. способность человека свободно использовать навыки и умения чтения и письма для получения информации из текста, то есть для его понимания, компрессии, трансформации и т.д. (чтение) и для передачи такой информации в реальном общении (письмо).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Важнейшей задачей современной системы образования является </a:t>
            </a:r>
            <a:r>
              <a:rPr lang="ru-RU" b="1" i="1" dirty="0" smtClean="0"/>
              <a:t>обеспечение школьникам умения учиться, способности к саморазвитию и самосовершенствованию.</a:t>
            </a:r>
            <a:r>
              <a:rPr lang="ru-RU" i="1" dirty="0" smtClean="0"/>
              <a:t>  А одним из принципов организации этого процесса заключается в том, что учащиеся </a:t>
            </a:r>
            <a:r>
              <a:rPr lang="ru-RU" b="1" i="1" dirty="0" smtClean="0"/>
              <a:t>должны стать активными участниками процесса изучения нового материала. </a:t>
            </a:r>
          </a:p>
          <a:p>
            <a:pPr algn="just"/>
            <a:r>
              <a:rPr lang="ru-RU" i="1" dirty="0" smtClean="0"/>
              <a:t>Главная же задача и обязанность учителя – помочь ребенку принять и выполнить принятое им решение.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Для решения поставленных  задач и достижения максимального результата эффективно </a:t>
            </a:r>
            <a:r>
              <a:rPr lang="ru-RU" b="1" i="1" dirty="0" smtClean="0"/>
              <a:t>использование творческих приемов. </a:t>
            </a:r>
            <a:r>
              <a:rPr lang="ru-RU" i="1" dirty="0" smtClean="0"/>
              <a:t>Ярким примером может послужить работа по изучению словарных слов младшими школьниками.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Вопрос: «Почему одна информация запоминается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лучше, а другая – хуже?»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Образная информация</a:t>
            </a:r>
            <a:r>
              <a:rPr lang="ru-RU" b="1" dirty="0" smtClean="0"/>
              <a:t> </a:t>
            </a:r>
          </a:p>
          <a:p>
            <a:pPr algn="just"/>
            <a:r>
              <a:rPr lang="ru-RU" dirty="0" smtClean="0"/>
              <a:t>запоминается хорошо, т.к. она наиболее всего приближена к функционированию нашего мозга. Всем известно, что мозг «настроен» на образы, оперирует образами и </a:t>
            </a:r>
            <a:r>
              <a:rPr lang="ru-RU" b="1" i="1" dirty="0" smtClean="0"/>
              <a:t>запоминает образы «автоматически».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b="1" i="1" dirty="0" smtClean="0"/>
              <a:t>Речевая (текстовая) информация</a:t>
            </a: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запоминается хуже, чем образная, т.к. далеко </a:t>
            </a:r>
            <a:r>
              <a:rPr lang="ru-RU" b="1" i="1" dirty="0" smtClean="0"/>
              <a:t>не все слова переводятся мозгом в образы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Во-первых в речи и тексте содержится </a:t>
            </a:r>
            <a:r>
              <a:rPr lang="ru-RU" i="1" dirty="0" smtClean="0"/>
              <a:t>меньше слов – образов</a:t>
            </a:r>
            <a:r>
              <a:rPr lang="ru-RU" dirty="0" smtClean="0"/>
              <a:t>, чем в окружающем мире; </a:t>
            </a:r>
          </a:p>
          <a:p>
            <a:r>
              <a:rPr lang="ru-RU" dirty="0" smtClean="0"/>
              <a:t> во-вторых, </a:t>
            </a:r>
            <a:r>
              <a:rPr lang="ru-RU" i="1" dirty="0" smtClean="0"/>
              <a:t>образы, </a:t>
            </a:r>
            <a:r>
              <a:rPr lang="ru-RU" dirty="0" smtClean="0"/>
              <a:t>создаваемые </a:t>
            </a:r>
            <a:r>
              <a:rPr lang="ru-RU" i="1" dirty="0" smtClean="0"/>
              <a:t>на основе слов «слабее» образов, воспринимаемых зрительно.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Память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можно определить как способность к получению, хранению и воспроизведению жизненного опыта. </a:t>
            </a:r>
            <a:br>
              <a:rPr lang="ru-RU" sz="2800" dirty="0" smtClean="0">
                <a:latin typeface="Calibri" pitchFamily="34" charset="0"/>
                <a:cs typeface="Times New Roman" pitchFamily="18" charset="0"/>
              </a:rPr>
            </a:b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Типы памяти по используемым органам чувств: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Слуховая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рительная память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Тактильная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память («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тела»)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моциональная память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     У каждого человека свой тип памяти, </a:t>
            </a:r>
            <a:r>
              <a:rPr lang="ru-RU" sz="2600" u="sng" dirty="0" smtClean="0">
                <a:latin typeface="Calibri" pitchFamily="34" charset="0"/>
                <a:cs typeface="Times New Roman" pitchFamily="18" charset="0"/>
              </a:rPr>
              <a:t>это врожденный параметр, который не меняется.</a:t>
            </a: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 Человек может весьма эффективно обучаться, работать и добиваться прекрасных результатов, если он умеет пользоваться своим типом памяти. Почему же так важен этот параметр? Дело в том, что </a:t>
            </a:r>
            <a:r>
              <a:rPr lang="ru-RU" sz="2600" u="sng" dirty="0" smtClean="0">
                <a:latin typeface="Calibri" pitchFamily="34" charset="0"/>
                <a:cs typeface="Times New Roman" pitchFamily="18" charset="0"/>
              </a:rPr>
              <a:t>от типа памяти зависит способ восприятия мира, способ обучения, поощрения и наказания.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500042"/>
          <a:ext cx="7704857" cy="5620857"/>
        </p:xfrm>
        <a:graphic>
          <a:graphicData uri="http://schemas.openxmlformats.org/drawingml/2006/table">
            <a:tbl>
              <a:tblPr/>
              <a:tblGrid>
                <a:gridCol w="2568017"/>
                <a:gridCol w="2568017"/>
                <a:gridCol w="2568823"/>
              </a:tblGrid>
              <a:tr h="1473101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Times New Roman"/>
                        </a:rPr>
                        <a:t>Все </a:t>
                      </a: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виды памяти можно условно разделить </a:t>
                      </a:r>
                      <a:endParaRPr lang="ru-RU" sz="2400" b="1" dirty="0" smtClean="0">
                        <a:latin typeface="+mn-lt"/>
                        <a:ea typeface="Times New Roman"/>
                      </a:endParaRP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Times New Roman"/>
                        </a:rPr>
                        <a:t>на </a:t>
                      </a: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три группы: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3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Что запоминает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человек: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предметы и явления, мысли, движения, чувства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Как человек запоминает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случайно или преднамеренно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Как долго сохраняется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запомненное: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103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Двигательная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Произвольная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Кратковременная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832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Словесно-логическая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Непроизвольная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Долговременная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103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Образная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Оперативная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352928" cy="5848339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289070">
                <a:tc gridSpan="2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Законы памяти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24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памяти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Практические приёмы реализации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8907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интереса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Интересное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запоминается легче.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964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осмысления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Чем </a:t>
                      </a: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глубже осознать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запоминаемую информацию, тем лучше она запомнится.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768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установки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Если человек сам себе дал </a:t>
                      </a: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запомнить информацию, то запоминание произойдёт легче.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768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действия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Информация, участвующая в </a:t>
                      </a: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(т.е. если происходит применение знаний на практике) запоминается лучше.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768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контекста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ассоциативном связывании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информации с уже знакомыми понятиями новое усваивается лучше.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964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края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Лучше всего запоминается информация, представленная </a:t>
                      </a:r>
                      <a:r>
                        <a:rPr lang="ru-RU" sz="1800" b="1" u="sng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начале и в конце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964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 повторения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Лучше всего запоминается информация, которую </a:t>
                      </a:r>
                      <a:r>
                        <a:rPr lang="ru-RU" sz="1800" b="1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2" tooltip="Кривая забывания"/>
                        </a:rPr>
                        <a:t>повторили несколько раз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706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Формирование функциональной грамотности на уроках русского языка в начальной школе</vt:lpstr>
      <vt:lpstr>Слайд 2</vt:lpstr>
      <vt:lpstr>Слайд 3</vt:lpstr>
      <vt:lpstr>Слайд 4</vt:lpstr>
      <vt:lpstr>Вопрос: «Почему одна информация запоминается лучше, а другая – хуже?» </vt:lpstr>
      <vt:lpstr>Слайд 6</vt:lpstr>
      <vt:lpstr>Память можно определить как способность к получению, хранению и воспроизведению жизненного опыта.  </vt:lpstr>
      <vt:lpstr>Слайд 8</vt:lpstr>
      <vt:lpstr>Слайд 9</vt:lpstr>
      <vt:lpstr>Слайд 10</vt:lpstr>
      <vt:lpstr>Слайд 11</vt:lpstr>
      <vt:lpstr>Чтобы запомнить информацию как можно лучше, надо обязательно ставить цель – не только воспринять материал, но и действительно его запомнить, уметь самостоятельно использовать полученные знания. </vt:lpstr>
      <vt:lpstr>Слайд 13</vt:lpstr>
      <vt:lpstr>Слайд 14</vt:lpstr>
      <vt:lpstr>Слайд 15</vt:lpstr>
      <vt:lpstr>"Скажи мне, и я забуду. Покажи мне, - я смогу запомнить.  Позволь мне это делать самому, и это станет моим навсегда".  Именно так гласит древняя мудрость. </vt:lpstr>
      <vt:lpstr>Ассоциации по форме </vt:lpstr>
      <vt:lpstr>Слайд 18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русского языка в начальной школе</dc:title>
  <dc:creator>пк</dc:creator>
  <cp:lastModifiedBy>пк</cp:lastModifiedBy>
  <cp:revision>11</cp:revision>
  <dcterms:created xsi:type="dcterms:W3CDTF">2021-03-22T05:27:47Z</dcterms:created>
  <dcterms:modified xsi:type="dcterms:W3CDTF">2021-03-22T07:14:13Z</dcterms:modified>
</cp:coreProperties>
</file>